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4" r:id="rId5"/>
    <p:sldId id="270" r:id="rId6"/>
    <p:sldId id="280" r:id="rId7"/>
    <p:sldId id="281" r:id="rId8"/>
    <p:sldId id="277" r:id="rId9"/>
  </p:sldIdLst>
  <p:sldSz cx="12188825" cy="6858000"/>
  <p:notesSz cx="6858000" cy="9144000"/>
  <p:defaultTextStyle>
    <a:defPPr rtl="0">
      <a:defRPr lang="da-dk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02" y="4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00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2EEB852-CAF2-4B29-887B-B2C5138BC861}" type="datetime1">
              <a:rPr lang="da-DK" smtClean="0">
                <a:solidFill>
                  <a:schemeClr val="tx2"/>
                </a:solidFill>
              </a:rPr>
              <a:t>01-09-2020</a:t>
            </a:fld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da-DK">
                <a:solidFill>
                  <a:schemeClr val="tx2"/>
                </a:solidFill>
              </a:rPr>
              <a:pPr algn="r" rtl="0"/>
              <a:t>‹nr.›</a:t>
            </a:fld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575BCDB-CEAB-4D0E-A37C-4BF204E32E7F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 dirty="0"/>
              <a:t>Klik for at redigere teksttypografier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17308" y="76200"/>
            <a:ext cx="10157355" cy="1397000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5A6A15-8B8F-4257-B16C-2BC0E02E0672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2CD418-4BBB-4ED8-B6AC-3CBB8B78C539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A21BD4-AE20-4B67-B545-FB4068B0E5F6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Autofit/>
          </a:bodyPr>
          <a:lstStyle>
            <a:lvl1pPr algn="l" rtl="0">
              <a:defRPr sz="5000" b="0" cap="none" baseline="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5384B0-6AE8-49DC-B9E0-9F99D32F2E26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21372" y="1524000"/>
            <a:ext cx="4973041" cy="68580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117309" y="2260600"/>
            <a:ext cx="4977104" cy="3911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301622" y="1524000"/>
            <a:ext cx="4973041" cy="68580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297559" y="2260600"/>
            <a:ext cx="4977104" cy="3911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E30604-508A-4A73-A0AC-1E6AF84FE0B9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E335A5-27DC-4917-9A9D-A580B87EF02E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B5A064-9609-4314-972A-44930A77D5E9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C79E63-3169-4F03-9AD2-B5D6A85FB6E9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C775A2-7631-418B-B1C0-DB85A7BB6BBC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a-DK" noProof="0" dirty="0"/>
              <a:t>Klik for at redigere teksttypografier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E0C4989-B8CF-4D48-B0B4-93E3C3269319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eaa-bibliotek@eaaa.d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6180" y="1484784"/>
            <a:ext cx="7008574" cy="3298825"/>
          </a:xfrm>
        </p:spPr>
        <p:txBody>
          <a:bodyPr rtlCol="0"/>
          <a:lstStyle/>
          <a:p>
            <a:pPr rtl="0"/>
            <a:r>
              <a:rPr lang="da-DK" dirty="0" err="1"/>
              <a:t>Statistics</a:t>
            </a:r>
            <a:r>
              <a:rPr lang="da-DK" dirty="0"/>
              <a:t> Denmark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006180" y="4927600"/>
            <a:ext cx="7674777" cy="1244600"/>
          </a:xfrm>
        </p:spPr>
        <p:txBody>
          <a:bodyPr rtlCol="0">
            <a:normAutofit/>
          </a:bodyPr>
          <a:lstStyle/>
          <a:p>
            <a:pPr rtl="0"/>
            <a:r>
              <a:rPr lang="da-DK" dirty="0"/>
              <a:t>How to find </a:t>
            </a:r>
            <a:r>
              <a:rPr lang="da-DK"/>
              <a:t>the relevant </a:t>
            </a:r>
            <a:r>
              <a:rPr lang="da-DK" dirty="0" err="1"/>
              <a:t>tables</a:t>
            </a:r>
            <a:r>
              <a:rPr lang="da-DK" dirty="0"/>
              <a:t> in </a:t>
            </a:r>
            <a:r>
              <a:rPr lang="da-DK" dirty="0" err="1"/>
              <a:t>Statbank</a:t>
            </a:r>
            <a:r>
              <a:rPr lang="da-DK" dirty="0"/>
              <a:t> Denmark + basic </a:t>
            </a:r>
            <a:r>
              <a:rPr lang="da-DK" dirty="0" err="1"/>
              <a:t>search</a:t>
            </a:r>
            <a:r>
              <a:rPr lang="da-DK" dirty="0"/>
              <a:t> info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F722E6C-265A-455A-AC92-93A5A8B2D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628" y="188640"/>
            <a:ext cx="3827368" cy="649930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3DB4F83-B355-44BB-A7C1-DBAECBB8A734}"/>
              </a:ext>
            </a:extLst>
          </p:cNvPr>
          <p:cNvSpPr txBox="1"/>
          <p:nvPr/>
        </p:nvSpPr>
        <p:spPr>
          <a:xfrm>
            <a:off x="4222204" y="260648"/>
            <a:ext cx="729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Start at the front </a:t>
            </a:r>
            <a:r>
              <a:rPr lang="da-DK" sz="3200" dirty="0" err="1"/>
              <a:t>page’s</a:t>
            </a:r>
            <a:r>
              <a:rPr lang="da-DK" sz="3200" dirty="0"/>
              <a:t> list of </a:t>
            </a:r>
            <a:r>
              <a:rPr lang="da-DK" sz="3200" dirty="0" err="1"/>
              <a:t>topics</a:t>
            </a:r>
            <a:endParaRPr lang="da-DK" sz="32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0A6F803-EFF2-40AA-AAB3-FABD6B6EA18A}"/>
              </a:ext>
            </a:extLst>
          </p:cNvPr>
          <p:cNvSpPr/>
          <p:nvPr/>
        </p:nvSpPr>
        <p:spPr>
          <a:xfrm>
            <a:off x="405780" y="2132856"/>
            <a:ext cx="3384376" cy="10801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 descr="Et billede, der indeholder skærmbillede, fugl&#10;&#10;Automatisk genereret beskrivelse">
            <a:extLst>
              <a:ext uri="{FF2B5EF4-FFF2-40B4-BE49-F238E27FC236}">
                <a16:creationId xmlns:a16="http://schemas.microsoft.com/office/drawing/2014/main" id="{82358ECA-53BC-4083-BC4D-9EEE86ADA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88" y="999051"/>
            <a:ext cx="7343843" cy="48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A10B6C6-02E5-4305-9B8C-BACA4F496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32265"/>
            <a:ext cx="7091713" cy="6858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875F60D-2986-448A-9597-F44AB4345416}"/>
              </a:ext>
            </a:extLst>
          </p:cNvPr>
          <p:cNvSpPr txBox="1"/>
          <p:nvPr/>
        </p:nvSpPr>
        <p:spPr>
          <a:xfrm>
            <a:off x="7606580" y="476672"/>
            <a:ext cx="4248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Read the </a:t>
            </a:r>
            <a:r>
              <a:rPr lang="da-DK" dirty="0" err="1"/>
              <a:t>table</a:t>
            </a:r>
            <a:r>
              <a:rPr lang="da-DK" dirty="0"/>
              <a:t> </a:t>
            </a:r>
            <a:r>
              <a:rPr lang="da-DK" dirty="0" err="1"/>
              <a:t>headers</a:t>
            </a:r>
            <a:r>
              <a:rPr lang="da-DK" dirty="0"/>
              <a:t> </a:t>
            </a:r>
            <a:r>
              <a:rPr lang="da-DK" dirty="0" err="1"/>
              <a:t>carefully</a:t>
            </a:r>
            <a:r>
              <a:rPr lang="da-DK" dirty="0"/>
              <a:t> –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key</a:t>
            </a:r>
            <a:r>
              <a:rPr lang="da-DK" dirty="0"/>
              <a:t> information as to </a:t>
            </a:r>
            <a:r>
              <a:rPr lang="da-DK" dirty="0" err="1"/>
              <a:t>what</a:t>
            </a:r>
            <a:r>
              <a:rPr lang="da-DK" dirty="0"/>
              <a:t> kind of variables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choose</a:t>
            </a:r>
            <a:r>
              <a:rPr lang="da-DK" dirty="0"/>
              <a:t> from </a:t>
            </a:r>
            <a:r>
              <a:rPr lang="da-DK" dirty="0" err="1"/>
              <a:t>within</a:t>
            </a:r>
            <a:r>
              <a:rPr lang="da-DK" dirty="0"/>
              <a:t> the </a:t>
            </a:r>
            <a:r>
              <a:rPr lang="da-DK" dirty="0" err="1"/>
              <a:t>specific</a:t>
            </a:r>
            <a:r>
              <a:rPr lang="da-DK" dirty="0"/>
              <a:t> </a:t>
            </a:r>
            <a:r>
              <a:rPr lang="da-DK" dirty="0" err="1"/>
              <a:t>table</a:t>
            </a:r>
            <a:r>
              <a:rPr lang="da-DK" dirty="0"/>
              <a:t>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9F3287C-1F61-451B-943C-A5EE168D0BFC}"/>
              </a:ext>
            </a:extLst>
          </p:cNvPr>
          <p:cNvSpPr txBox="1"/>
          <p:nvPr/>
        </p:nvSpPr>
        <p:spPr>
          <a:xfrm>
            <a:off x="7602653" y="4350003"/>
            <a:ext cx="42484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Note: The </a:t>
            </a:r>
            <a:r>
              <a:rPr lang="da-DK" sz="1800" dirty="0" err="1"/>
              <a:t>reason</a:t>
            </a:r>
            <a:r>
              <a:rPr lang="da-DK" sz="1800" dirty="0"/>
              <a:t> </a:t>
            </a:r>
            <a:r>
              <a:rPr lang="da-DK" sz="1800" dirty="0" err="1"/>
              <a:t>why</a:t>
            </a:r>
            <a:r>
              <a:rPr lang="da-DK" sz="1800" dirty="0"/>
              <a:t> data </a:t>
            </a:r>
            <a:r>
              <a:rPr lang="da-DK" sz="1800" dirty="0" err="1"/>
              <a:t>differs</a:t>
            </a:r>
            <a:r>
              <a:rPr lang="da-DK" sz="1800" dirty="0"/>
              <a:t> a </a:t>
            </a:r>
            <a:r>
              <a:rPr lang="da-DK" sz="1800" dirty="0" err="1"/>
              <a:t>lot</a:t>
            </a:r>
            <a:r>
              <a:rPr lang="da-DK" sz="1800" dirty="0"/>
              <a:t> from </a:t>
            </a:r>
            <a:r>
              <a:rPr lang="da-DK" sz="1800" dirty="0" err="1"/>
              <a:t>updated</a:t>
            </a:r>
            <a:r>
              <a:rPr lang="da-DK" sz="1800" dirty="0"/>
              <a:t> (2020) or </a:t>
            </a:r>
            <a:r>
              <a:rPr lang="da-DK" sz="1800" dirty="0" err="1"/>
              <a:t>quite</a:t>
            </a:r>
            <a:r>
              <a:rPr lang="da-DK" sz="1800" dirty="0"/>
              <a:t> old (2016) </a:t>
            </a:r>
            <a:r>
              <a:rPr lang="da-DK" sz="1800" dirty="0" err="1"/>
              <a:t>are</a:t>
            </a:r>
            <a:r>
              <a:rPr lang="da-DK" sz="1800" dirty="0"/>
              <a:t> due to the </a:t>
            </a:r>
            <a:r>
              <a:rPr lang="da-DK" sz="1800" dirty="0" err="1"/>
              <a:t>collection</a:t>
            </a:r>
            <a:r>
              <a:rPr lang="da-DK" sz="1800" dirty="0"/>
              <a:t> </a:t>
            </a:r>
            <a:r>
              <a:rPr lang="da-DK" sz="1800" dirty="0" err="1"/>
              <a:t>method</a:t>
            </a:r>
            <a:r>
              <a:rPr lang="da-DK" sz="1800" dirty="0"/>
              <a:t>.</a:t>
            </a:r>
          </a:p>
          <a:p>
            <a:r>
              <a:rPr lang="da-DK" sz="1800" dirty="0" err="1"/>
              <a:t>Some</a:t>
            </a:r>
            <a:r>
              <a:rPr lang="da-DK" sz="1800" dirty="0"/>
              <a:t> data </a:t>
            </a:r>
            <a:r>
              <a:rPr lang="da-DK" sz="1800" dirty="0" err="1"/>
              <a:t>are</a:t>
            </a:r>
            <a:r>
              <a:rPr lang="da-DK" sz="1800" dirty="0"/>
              <a:t> </a:t>
            </a:r>
            <a:r>
              <a:rPr lang="da-DK" sz="1800" dirty="0" err="1"/>
              <a:t>integrated</a:t>
            </a:r>
            <a:r>
              <a:rPr lang="da-DK" sz="1800" dirty="0"/>
              <a:t> from registers – </a:t>
            </a:r>
            <a:r>
              <a:rPr lang="da-DK" sz="1800" dirty="0" err="1"/>
              <a:t>others</a:t>
            </a:r>
            <a:r>
              <a:rPr lang="da-DK" sz="1800" dirty="0"/>
              <a:t> </a:t>
            </a:r>
            <a:r>
              <a:rPr lang="da-DK" sz="1800" dirty="0" err="1"/>
              <a:t>are</a:t>
            </a:r>
            <a:r>
              <a:rPr lang="da-DK" sz="1800" dirty="0"/>
              <a:t> </a:t>
            </a:r>
            <a:r>
              <a:rPr lang="da-DK" sz="1800" dirty="0" err="1"/>
              <a:t>collected</a:t>
            </a:r>
            <a:r>
              <a:rPr lang="da-DK" sz="1800" dirty="0"/>
              <a:t> via </a:t>
            </a:r>
            <a:r>
              <a:rPr lang="da-DK" sz="1800" dirty="0" err="1"/>
              <a:t>field</a:t>
            </a:r>
            <a:r>
              <a:rPr lang="da-DK" sz="1800" dirty="0"/>
              <a:t> research.</a:t>
            </a:r>
          </a:p>
        </p:txBody>
      </p:sp>
    </p:spTree>
    <p:extLst>
      <p:ext uri="{BB962C8B-B14F-4D97-AF65-F5344CB8AC3E}">
        <p14:creationId xmlns:p14="http://schemas.microsoft.com/office/powerpoint/2010/main" val="23221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68B00E2-B571-4694-ABB3-D3CAF114F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7922"/>
            <a:ext cx="12188825" cy="523692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96E935D-CE8B-43FA-9388-277861A3A923}"/>
              </a:ext>
            </a:extLst>
          </p:cNvPr>
          <p:cNvSpPr txBox="1"/>
          <p:nvPr/>
        </p:nvSpPr>
        <p:spPr>
          <a:xfrm>
            <a:off x="405780" y="387788"/>
            <a:ext cx="1152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Choose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or more variables from </a:t>
            </a:r>
            <a:r>
              <a:rPr lang="da-DK" dirty="0" err="1"/>
              <a:t>each</a:t>
            </a:r>
            <a:r>
              <a:rPr lang="da-DK" dirty="0"/>
              <a:t> column.</a:t>
            </a:r>
          </a:p>
          <a:p>
            <a:r>
              <a:rPr lang="da-DK" dirty="0"/>
              <a:t>Multiple variables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chosen</a:t>
            </a:r>
            <a:r>
              <a:rPr lang="da-DK" dirty="0"/>
              <a:t> by </a:t>
            </a:r>
            <a:r>
              <a:rPr lang="da-DK" dirty="0" err="1"/>
              <a:t>pressing</a:t>
            </a:r>
            <a:r>
              <a:rPr lang="da-DK" dirty="0"/>
              <a:t>  </a:t>
            </a:r>
            <a:r>
              <a:rPr lang="da-DK" dirty="0" err="1"/>
              <a:t>control</a:t>
            </a:r>
            <a:r>
              <a:rPr lang="da-DK" dirty="0"/>
              <a:t> (PC) or </a:t>
            </a:r>
            <a:r>
              <a:rPr lang="da-DK" dirty="0" err="1"/>
              <a:t>command</a:t>
            </a:r>
            <a:r>
              <a:rPr lang="da-DK" dirty="0"/>
              <a:t> (Mac) </a:t>
            </a:r>
            <a:r>
              <a:rPr lang="da-DK" dirty="0" err="1"/>
              <a:t>key</a:t>
            </a:r>
            <a:r>
              <a:rPr lang="da-DK" dirty="0"/>
              <a:t> + </a:t>
            </a:r>
            <a:r>
              <a:rPr lang="da-DK" dirty="0" err="1"/>
              <a:t>click</a:t>
            </a:r>
            <a:r>
              <a:rPr lang="da-DK" dirty="0"/>
              <a:t> on variables.</a:t>
            </a:r>
          </a:p>
        </p:txBody>
      </p:sp>
      <p:pic>
        <p:nvPicPr>
          <p:cNvPr id="6" name="Billede 5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6AB9A79-8D49-4DF0-8BD2-BAE2D45B2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1648534"/>
            <a:ext cx="4778502" cy="4764849"/>
          </a:xfrm>
          <a:prstGeom prst="rect">
            <a:avLst/>
          </a:prstGeom>
          <a:ln w="31750">
            <a:solidFill>
              <a:srgbClr val="00B050"/>
            </a:solidFill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FB1DF7B-0CD8-4967-85D3-C76E76ED6609}"/>
              </a:ext>
            </a:extLst>
          </p:cNvPr>
          <p:cNvSpPr txBox="1"/>
          <p:nvPr/>
        </p:nvSpPr>
        <p:spPr>
          <a:xfrm>
            <a:off x="9262764" y="2413337"/>
            <a:ext cx="2736304" cy="341632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800" dirty="0"/>
              <a:t>In the ‘Information’ tab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can</a:t>
            </a:r>
            <a:r>
              <a:rPr lang="da-DK" sz="1800" dirty="0"/>
              <a:t> </a:t>
            </a:r>
            <a:r>
              <a:rPr lang="da-DK" sz="1800" dirty="0" err="1"/>
              <a:t>learn</a:t>
            </a:r>
            <a:r>
              <a:rPr lang="da-DK" sz="1800" dirty="0"/>
              <a:t> </a:t>
            </a:r>
            <a:r>
              <a:rPr lang="da-DK" sz="1800" dirty="0" err="1"/>
              <a:t>about</a:t>
            </a:r>
            <a:r>
              <a:rPr lang="da-DK" sz="1800" dirty="0"/>
              <a:t> source, </a:t>
            </a:r>
            <a:r>
              <a:rPr lang="da-DK" sz="1800" dirty="0" err="1"/>
              <a:t>methods</a:t>
            </a:r>
            <a:r>
              <a:rPr lang="da-DK" sz="1800" dirty="0"/>
              <a:t> and release dates – and </a:t>
            </a:r>
            <a:r>
              <a:rPr lang="da-DK" sz="1800" dirty="0" err="1"/>
              <a:t>who</a:t>
            </a:r>
            <a:r>
              <a:rPr lang="da-DK" sz="1800" dirty="0"/>
              <a:t> is the go-to person </a:t>
            </a:r>
            <a:r>
              <a:rPr lang="da-DK" sz="1800" dirty="0" err="1"/>
              <a:t>if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have </a:t>
            </a:r>
            <a:r>
              <a:rPr lang="da-DK" sz="1800" dirty="0" err="1"/>
              <a:t>questions</a:t>
            </a:r>
            <a:r>
              <a:rPr lang="da-DK" sz="1800" dirty="0"/>
              <a:t>.</a:t>
            </a:r>
          </a:p>
          <a:p>
            <a:endParaRPr lang="da-DK" sz="1800" dirty="0"/>
          </a:p>
          <a:p>
            <a:endParaRPr lang="da-DK" sz="1800" dirty="0"/>
          </a:p>
          <a:p>
            <a:r>
              <a:rPr lang="da-DK" sz="1800" dirty="0"/>
              <a:t>In the </a:t>
            </a:r>
            <a:r>
              <a:rPr lang="da-DK" sz="1800" dirty="0" err="1"/>
              <a:t>bottom</a:t>
            </a:r>
            <a:r>
              <a:rPr lang="da-DK" sz="1800" dirty="0"/>
              <a:t> </a:t>
            </a:r>
            <a:r>
              <a:rPr lang="da-DK" sz="1800" dirty="0" err="1"/>
              <a:t>you’ll</a:t>
            </a:r>
            <a:r>
              <a:rPr lang="da-DK" sz="1800" dirty="0"/>
              <a:t> find links to relevant </a:t>
            </a:r>
            <a:r>
              <a:rPr lang="da-DK" sz="1800" dirty="0" err="1"/>
              <a:t>publications</a:t>
            </a:r>
            <a:r>
              <a:rPr lang="da-DK" sz="1800" dirty="0"/>
              <a:t>.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A29EC6E5-46EB-466C-85CB-236C7A87893A}"/>
              </a:ext>
            </a:extLst>
          </p:cNvPr>
          <p:cNvCxnSpPr>
            <a:cxnSpLocks/>
          </p:cNvCxnSpPr>
          <p:nvPr/>
        </p:nvCxnSpPr>
        <p:spPr>
          <a:xfrm flipH="1">
            <a:off x="2205980" y="2132856"/>
            <a:ext cx="2376264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3EBED00A-2B84-4FE8-8D11-EC197E67406B}"/>
              </a:ext>
            </a:extLst>
          </p:cNvPr>
          <p:cNvCxnSpPr>
            <a:cxnSpLocks/>
          </p:cNvCxnSpPr>
          <p:nvPr/>
        </p:nvCxnSpPr>
        <p:spPr>
          <a:xfrm flipH="1" flipV="1">
            <a:off x="6035245" y="5301208"/>
            <a:ext cx="3240360" cy="337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0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3932" y="4445000"/>
            <a:ext cx="6552727" cy="1930400"/>
          </a:xfrm>
        </p:spPr>
        <p:txBody>
          <a:bodyPr rtlCol="0"/>
          <a:lstStyle/>
          <a:p>
            <a:pPr rtl="0"/>
            <a:r>
              <a:rPr lang="da-DK" sz="4000" dirty="0">
                <a:hlinkClick r:id="rId2"/>
              </a:rPr>
              <a:t>eaa-bibliotek@eaaa.dk</a:t>
            </a: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7228 6040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7827" y="2564904"/>
            <a:ext cx="7488831" cy="1296987"/>
          </a:xfrm>
        </p:spPr>
        <p:txBody>
          <a:bodyPr rtlCol="0"/>
          <a:lstStyle/>
          <a:p>
            <a:pPr rtl="0"/>
            <a:r>
              <a:rPr lang="da-DK" dirty="0"/>
              <a:t>Do </a:t>
            </a:r>
            <a:r>
              <a:rPr lang="da-DK" dirty="0" err="1"/>
              <a:t>contact</a:t>
            </a:r>
            <a:r>
              <a:rPr lang="da-DK" dirty="0"/>
              <a:t> the </a:t>
            </a:r>
            <a:r>
              <a:rPr lang="da-DK" dirty="0" err="1"/>
              <a:t>library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you’re</a:t>
            </a:r>
            <a:r>
              <a:rPr lang="da-DK" dirty="0"/>
              <a:t> in </a:t>
            </a:r>
            <a:r>
              <a:rPr lang="da-DK" dirty="0" err="1"/>
              <a:t>trouble</a:t>
            </a:r>
            <a:r>
              <a:rPr lang="da-DK" dirty="0"/>
              <a:t>!</a:t>
            </a:r>
          </a:p>
        </p:txBody>
      </p:sp>
      <p:pic>
        <p:nvPicPr>
          <p:cNvPr id="6" name="Grafik 5" descr="Mail">
            <a:extLst>
              <a:ext uri="{FF2B5EF4-FFF2-40B4-BE49-F238E27FC236}">
                <a16:creationId xmlns:a16="http://schemas.microsoft.com/office/drawing/2014/main" id="{8ED94A20-5F2E-4FE9-9455-5990B4509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74" y="4149080"/>
            <a:ext cx="914400" cy="914400"/>
          </a:xfrm>
          <a:prstGeom prst="rect">
            <a:avLst/>
          </a:prstGeom>
        </p:spPr>
      </p:pic>
      <p:pic>
        <p:nvPicPr>
          <p:cNvPr id="8" name="Grafik 7" descr="Smartphone">
            <a:extLst>
              <a:ext uri="{FF2B5EF4-FFF2-40B4-BE49-F238E27FC236}">
                <a16:creationId xmlns:a16="http://schemas.microsoft.com/office/drawing/2014/main" id="{DE0586E4-1A16-4B12-B853-730DF4F60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83297">
            <a:off x="877255" y="5125300"/>
            <a:ext cx="959346" cy="9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øger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4_TF02787940_TF02787940" id="{79B4E4A3-3B36-4A7A-827E-956A8E84F695}" vid="{34467C00-9A15-4655-B272-AF0EC0E970B8}"/>
    </a:ext>
  </a:extLst>
</a:theme>
</file>

<file path=ppt/theme/theme2.xml><?xml version="1.0" encoding="utf-8"?>
<a:theme xmlns:a="http://schemas.openxmlformats.org/drawingml/2006/main" name="Office-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Blå præsentation med bøger (widescreen)</Template>
  <TotalTime>0</TotalTime>
  <Words>175</Words>
  <Application>Microsoft Office PowerPoint</Application>
  <PresentationFormat>Brugerdefineret</PresentationFormat>
  <Paragraphs>14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Bøger 16x9</vt:lpstr>
      <vt:lpstr>Statistics Denmark</vt:lpstr>
      <vt:lpstr>PowerPoint-præsentation</vt:lpstr>
      <vt:lpstr>PowerPoint-præsentation</vt:lpstr>
      <vt:lpstr>PowerPoint-præsentation</vt:lpstr>
      <vt:lpstr>eaa-bibliotek@eaaa.dk  7228 6040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2020-07-09T11:31:19Z</dcterms:created>
  <dcterms:modified xsi:type="dcterms:W3CDTF">2020-09-01T13:30:41Z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