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98" r:id="rId6"/>
    <p:sldId id="299" r:id="rId7"/>
    <p:sldId id="297" r:id="rId8"/>
    <p:sldId id="300" r:id="rId9"/>
    <p:sldId id="309" r:id="rId10"/>
    <p:sldId id="310" r:id="rId11"/>
    <p:sldId id="314" r:id="rId12"/>
    <p:sldId id="311" r:id="rId13"/>
    <p:sldId id="312" r:id="rId14"/>
    <p:sldId id="313" r:id="rId15"/>
    <p:sldId id="316" r:id="rId16"/>
    <p:sldId id="296" r:id="rId17"/>
  </p:sldIdLst>
  <p:sldSz cx="12188825" cy="6858000"/>
  <p:notesSz cx="6858000" cy="9945688"/>
  <p:defaultTextStyle>
    <a:defPPr rtl="0">
      <a:defRPr lang="da-d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2" autoAdjust="0"/>
    <p:restoredTop sz="82746" autoAdjust="0"/>
  </p:normalViewPr>
  <p:slideViewPr>
    <p:cSldViewPr showGuides="1">
      <p:cViewPr varScale="1">
        <p:scale>
          <a:sx n="59" d="100"/>
          <a:sy n="59" d="100"/>
        </p:scale>
        <p:origin x="480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-154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2EEB852-CAF2-4B29-887B-B2C5138BC861}" type="datetime1">
              <a:rPr lang="da-DK" smtClean="0">
                <a:solidFill>
                  <a:schemeClr val="tx2"/>
                </a:solidFill>
              </a:rPr>
              <a:t>16-11-2020</a:t>
            </a:fld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a-DK">
                <a:solidFill>
                  <a:schemeClr val="tx2"/>
                </a:solidFill>
              </a:rPr>
              <a:pPr algn="r" rtl="0"/>
              <a:t>‹nr.›</a:t>
            </a:fld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575BCDB-CEAB-4D0E-A37C-4BF204E32E7F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959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763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17308" y="76200"/>
            <a:ext cx="10157355" cy="1397000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5A6A15-8B8F-4257-B16C-2BC0E02E0672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2CD418-4BBB-4ED8-B6AC-3CBB8B78C539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21BD4-AE20-4B67-B545-FB4068B0E5F6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000" b="0" cap="none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5384B0-6AE8-49DC-B9E0-9F99D32F2E26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137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730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30162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9755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30604-508A-4A73-A0AC-1E6AF84FE0B9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E335A5-27DC-4917-9A9D-A580B87EF02E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5A064-9609-4314-972A-44930A77D5E9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9E63-3169-4F03-9AD2-B5D6A85FB6E9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75A2-7631-418B-B1C0-DB85A7BB6BBC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E0C4989-B8CF-4D48-B0B4-93E3C3269319}" type="datetime1">
              <a:rPr lang="da-DK" smtClean="0"/>
              <a:pPr/>
              <a:t>16-11-2020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brary.baaa.dk/media/3cspqzhe/source-management-harvard.pdf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kub.kb.dk/zotero" TargetMode="External"/><Relationship Id="rId5" Type="http://schemas.openxmlformats.org/officeDocument/2006/relationships/hyperlink" Target="https://www.zotero.org/support" TargetMode="Externa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8188" y="1124744"/>
            <a:ext cx="8538873" cy="3298825"/>
          </a:xfrm>
        </p:spPr>
        <p:txBody>
          <a:bodyPr rtlCol="0"/>
          <a:lstStyle/>
          <a:p>
            <a:pPr rtl="0"/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started</a:t>
            </a:r>
            <a:r>
              <a:rPr lang="da-DK" dirty="0"/>
              <a:t> with </a:t>
            </a:r>
            <a:r>
              <a:rPr lang="da-DK" sz="9600" dirty="0"/>
              <a:t>ZOTERO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26">
        <p:fade/>
      </p:transition>
    </mc:Choice>
    <mc:Fallback xmlns="">
      <p:transition spd="med" advTm="1342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09D61A-3380-4703-A009-A0001531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7"/>
            <a:ext cx="12170503" cy="6786768"/>
          </a:xfrm>
          <a:prstGeom prst="rect">
            <a:avLst/>
          </a:prstGeom>
        </p:spPr>
      </p:pic>
      <p:pic>
        <p:nvPicPr>
          <p:cNvPr id="6" name="Billede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2A77224-33BA-4A34-81D9-E36365374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05" y="2826373"/>
            <a:ext cx="10892113" cy="227608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489232FD-8FB2-46D2-BF4A-862343A80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8" y="1208741"/>
            <a:ext cx="5082413" cy="560847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21CED28-7AB4-4421-90C0-A789568EA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252" y="1296808"/>
            <a:ext cx="7187466" cy="1190695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10" name="Pil: højre 9">
            <a:extLst>
              <a:ext uri="{FF2B5EF4-FFF2-40B4-BE49-F238E27FC236}">
                <a16:creationId xmlns:a16="http://schemas.microsoft.com/office/drawing/2014/main" id="{4467EAB0-7A4D-40FD-896F-0E279B5EB5D8}"/>
              </a:ext>
            </a:extLst>
          </p:cNvPr>
          <p:cNvSpPr/>
          <p:nvPr/>
        </p:nvSpPr>
        <p:spPr>
          <a:xfrm rot="13476487">
            <a:off x="7145803" y="3928429"/>
            <a:ext cx="2279609" cy="4741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675C50F-C966-41CF-923A-86AD0FB8B1AD}"/>
              </a:ext>
            </a:extLst>
          </p:cNvPr>
          <p:cNvSpPr/>
          <p:nvPr/>
        </p:nvSpPr>
        <p:spPr>
          <a:xfrm>
            <a:off x="1507841" y="2246120"/>
            <a:ext cx="2354323" cy="1182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29906ED1-8DB5-4176-AE1F-BFB0AA43CD65}"/>
              </a:ext>
            </a:extLst>
          </p:cNvPr>
          <p:cNvSpPr/>
          <p:nvPr/>
        </p:nvSpPr>
        <p:spPr>
          <a:xfrm rot="16200000">
            <a:off x="38953" y="2556770"/>
            <a:ext cx="1353599" cy="732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736E496-BFB8-45E1-B499-1FE37BCDA0A0}"/>
              </a:ext>
            </a:extLst>
          </p:cNvPr>
          <p:cNvSpPr txBox="1"/>
          <p:nvPr/>
        </p:nvSpPr>
        <p:spPr>
          <a:xfrm>
            <a:off x="247331" y="166962"/>
            <a:ext cx="5271017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A: </a:t>
            </a:r>
            <a:r>
              <a:rPr lang="da-DK" b="1" dirty="0" err="1"/>
              <a:t>Shut</a:t>
            </a:r>
            <a:r>
              <a:rPr lang="da-DK" b="1" dirty="0"/>
              <a:t> </a:t>
            </a:r>
            <a:r>
              <a:rPr lang="da-DK" b="1" dirty="0" err="1"/>
              <a:t>down</a:t>
            </a:r>
            <a:r>
              <a:rPr lang="da-DK" b="1" dirty="0"/>
              <a:t> Word </a:t>
            </a:r>
            <a:r>
              <a:rPr lang="da-DK" b="1" dirty="0" err="1"/>
              <a:t>entirely</a:t>
            </a:r>
            <a:r>
              <a:rPr lang="da-DK" b="1" dirty="0"/>
              <a:t>!</a:t>
            </a:r>
          </a:p>
          <a:p>
            <a:r>
              <a:rPr lang="da-DK" b="1" dirty="0"/>
              <a:t>B: Open the </a:t>
            </a:r>
            <a:r>
              <a:rPr lang="da-DK" b="1" dirty="0" err="1"/>
              <a:t>preferences</a:t>
            </a:r>
            <a:r>
              <a:rPr lang="da-DK" b="1" dirty="0"/>
              <a:t> in </a:t>
            </a:r>
            <a:r>
              <a:rPr lang="da-DK" b="1" dirty="0" err="1"/>
              <a:t>Zotero</a:t>
            </a:r>
            <a:r>
              <a:rPr lang="da-DK" b="1" dirty="0"/>
              <a:t>: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5874B7F-11C8-4BCF-B431-907478EBC04D}"/>
              </a:ext>
            </a:extLst>
          </p:cNvPr>
          <p:cNvSpPr txBox="1"/>
          <p:nvPr/>
        </p:nvSpPr>
        <p:spPr>
          <a:xfrm>
            <a:off x="6752661" y="5283429"/>
            <a:ext cx="4326639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C: Fire up Word </a:t>
            </a:r>
            <a:r>
              <a:rPr lang="da-DK" b="1" dirty="0" err="1"/>
              <a:t>again</a:t>
            </a:r>
            <a:r>
              <a:rPr lang="da-DK" b="1" dirty="0"/>
              <a:t> – </a:t>
            </a:r>
          </a:p>
          <a:p>
            <a:r>
              <a:rPr lang="da-DK" b="1" dirty="0"/>
              <a:t>Check the menu: ‘</a:t>
            </a:r>
            <a:r>
              <a:rPr lang="da-DK" b="1" dirty="0" err="1"/>
              <a:t>Zotero</a:t>
            </a:r>
            <a:r>
              <a:rPr lang="da-DK" b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59806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09D61A-3380-4703-A009-A0001531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7"/>
            <a:ext cx="12170503" cy="678676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76C59F8-6A23-48D0-87F9-03332FF195D0}"/>
              </a:ext>
            </a:extLst>
          </p:cNvPr>
          <p:cNvSpPr txBox="1"/>
          <p:nvPr/>
        </p:nvSpPr>
        <p:spPr>
          <a:xfrm>
            <a:off x="5383400" y="4802197"/>
            <a:ext cx="6580705" cy="830997"/>
          </a:xfrm>
          <a:custGeom>
            <a:avLst/>
            <a:gdLst>
              <a:gd name="connsiteX0" fmla="*/ 0 w 6580705"/>
              <a:gd name="connsiteY0" fmla="*/ 0 h 830997"/>
              <a:gd name="connsiteX1" fmla="*/ 664053 w 6580705"/>
              <a:gd name="connsiteY1" fmla="*/ 0 h 830997"/>
              <a:gd name="connsiteX2" fmla="*/ 1064878 w 6580705"/>
              <a:gd name="connsiteY2" fmla="*/ 0 h 830997"/>
              <a:gd name="connsiteX3" fmla="*/ 1597317 w 6580705"/>
              <a:gd name="connsiteY3" fmla="*/ 0 h 830997"/>
              <a:gd name="connsiteX4" fmla="*/ 2327177 w 6580705"/>
              <a:gd name="connsiteY4" fmla="*/ 0 h 830997"/>
              <a:gd name="connsiteX5" fmla="*/ 2925422 w 6580705"/>
              <a:gd name="connsiteY5" fmla="*/ 0 h 830997"/>
              <a:gd name="connsiteX6" fmla="*/ 3589475 w 6580705"/>
              <a:gd name="connsiteY6" fmla="*/ 0 h 830997"/>
              <a:gd name="connsiteX7" fmla="*/ 4121914 w 6580705"/>
              <a:gd name="connsiteY7" fmla="*/ 0 h 830997"/>
              <a:gd name="connsiteX8" fmla="*/ 4720160 w 6580705"/>
              <a:gd name="connsiteY8" fmla="*/ 0 h 830997"/>
              <a:gd name="connsiteX9" fmla="*/ 5450020 w 6580705"/>
              <a:gd name="connsiteY9" fmla="*/ 0 h 830997"/>
              <a:gd name="connsiteX10" fmla="*/ 5916652 w 6580705"/>
              <a:gd name="connsiteY10" fmla="*/ 0 h 830997"/>
              <a:gd name="connsiteX11" fmla="*/ 6580705 w 6580705"/>
              <a:gd name="connsiteY11" fmla="*/ 0 h 830997"/>
              <a:gd name="connsiteX12" fmla="*/ 6580705 w 6580705"/>
              <a:gd name="connsiteY12" fmla="*/ 398879 h 830997"/>
              <a:gd name="connsiteX13" fmla="*/ 6580705 w 6580705"/>
              <a:gd name="connsiteY13" fmla="*/ 830997 h 830997"/>
              <a:gd name="connsiteX14" fmla="*/ 5982459 w 6580705"/>
              <a:gd name="connsiteY14" fmla="*/ 830997 h 830997"/>
              <a:gd name="connsiteX15" fmla="*/ 5384213 w 6580705"/>
              <a:gd name="connsiteY15" fmla="*/ 830997 h 830997"/>
              <a:gd name="connsiteX16" fmla="*/ 4917581 w 6580705"/>
              <a:gd name="connsiteY16" fmla="*/ 830997 h 830997"/>
              <a:gd name="connsiteX17" fmla="*/ 4319335 w 6580705"/>
              <a:gd name="connsiteY17" fmla="*/ 830997 h 830997"/>
              <a:gd name="connsiteX18" fmla="*/ 3721090 w 6580705"/>
              <a:gd name="connsiteY18" fmla="*/ 830997 h 830997"/>
              <a:gd name="connsiteX19" fmla="*/ 3122844 w 6580705"/>
              <a:gd name="connsiteY19" fmla="*/ 830997 h 830997"/>
              <a:gd name="connsiteX20" fmla="*/ 2524598 w 6580705"/>
              <a:gd name="connsiteY20" fmla="*/ 830997 h 830997"/>
              <a:gd name="connsiteX21" fmla="*/ 1992159 w 6580705"/>
              <a:gd name="connsiteY21" fmla="*/ 830997 h 830997"/>
              <a:gd name="connsiteX22" fmla="*/ 1328106 w 6580705"/>
              <a:gd name="connsiteY22" fmla="*/ 830997 h 830997"/>
              <a:gd name="connsiteX23" fmla="*/ 729860 w 6580705"/>
              <a:gd name="connsiteY23" fmla="*/ 830997 h 830997"/>
              <a:gd name="connsiteX24" fmla="*/ 0 w 6580705"/>
              <a:gd name="connsiteY24" fmla="*/ 830997 h 830997"/>
              <a:gd name="connsiteX25" fmla="*/ 0 w 6580705"/>
              <a:gd name="connsiteY25" fmla="*/ 398879 h 830997"/>
              <a:gd name="connsiteX26" fmla="*/ 0 w 6580705"/>
              <a:gd name="connsiteY2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80705" h="830997" fill="none" extrusionOk="0">
                <a:moveTo>
                  <a:pt x="0" y="0"/>
                </a:moveTo>
                <a:cubicBezTo>
                  <a:pt x="147012" y="-53546"/>
                  <a:pt x="441285" y="10522"/>
                  <a:pt x="664053" y="0"/>
                </a:cubicBezTo>
                <a:cubicBezTo>
                  <a:pt x="886821" y="-10522"/>
                  <a:pt x="934536" y="44035"/>
                  <a:pt x="1064878" y="0"/>
                </a:cubicBezTo>
                <a:cubicBezTo>
                  <a:pt x="1195220" y="-44035"/>
                  <a:pt x="1376100" y="26470"/>
                  <a:pt x="1597317" y="0"/>
                </a:cubicBezTo>
                <a:cubicBezTo>
                  <a:pt x="1818534" y="-26470"/>
                  <a:pt x="2088496" y="42508"/>
                  <a:pt x="2327177" y="0"/>
                </a:cubicBezTo>
                <a:cubicBezTo>
                  <a:pt x="2565858" y="-42508"/>
                  <a:pt x="2648515" y="46251"/>
                  <a:pt x="2925422" y="0"/>
                </a:cubicBezTo>
                <a:cubicBezTo>
                  <a:pt x="3202329" y="-46251"/>
                  <a:pt x="3330222" y="78274"/>
                  <a:pt x="3589475" y="0"/>
                </a:cubicBezTo>
                <a:cubicBezTo>
                  <a:pt x="3848728" y="-78274"/>
                  <a:pt x="3993067" y="4722"/>
                  <a:pt x="4121914" y="0"/>
                </a:cubicBezTo>
                <a:cubicBezTo>
                  <a:pt x="4250761" y="-4722"/>
                  <a:pt x="4544924" y="45929"/>
                  <a:pt x="4720160" y="0"/>
                </a:cubicBezTo>
                <a:cubicBezTo>
                  <a:pt x="4895396" y="-45929"/>
                  <a:pt x="5245332" y="65765"/>
                  <a:pt x="5450020" y="0"/>
                </a:cubicBezTo>
                <a:cubicBezTo>
                  <a:pt x="5654708" y="-65765"/>
                  <a:pt x="5710853" y="44646"/>
                  <a:pt x="5916652" y="0"/>
                </a:cubicBezTo>
                <a:cubicBezTo>
                  <a:pt x="6122451" y="-44646"/>
                  <a:pt x="6442254" y="5729"/>
                  <a:pt x="6580705" y="0"/>
                </a:cubicBezTo>
                <a:cubicBezTo>
                  <a:pt x="6627075" y="175737"/>
                  <a:pt x="6576962" y="283137"/>
                  <a:pt x="6580705" y="398879"/>
                </a:cubicBezTo>
                <a:cubicBezTo>
                  <a:pt x="6584448" y="514621"/>
                  <a:pt x="6549915" y="635434"/>
                  <a:pt x="6580705" y="830997"/>
                </a:cubicBezTo>
                <a:cubicBezTo>
                  <a:pt x="6298147" y="844964"/>
                  <a:pt x="6175194" y="770887"/>
                  <a:pt x="5982459" y="830997"/>
                </a:cubicBezTo>
                <a:cubicBezTo>
                  <a:pt x="5789724" y="891107"/>
                  <a:pt x="5664202" y="798634"/>
                  <a:pt x="5384213" y="830997"/>
                </a:cubicBezTo>
                <a:cubicBezTo>
                  <a:pt x="5104224" y="863360"/>
                  <a:pt x="5035209" y="813502"/>
                  <a:pt x="4917581" y="830997"/>
                </a:cubicBezTo>
                <a:cubicBezTo>
                  <a:pt x="4799953" y="848492"/>
                  <a:pt x="4600492" y="826888"/>
                  <a:pt x="4319335" y="830997"/>
                </a:cubicBezTo>
                <a:cubicBezTo>
                  <a:pt x="4038178" y="835106"/>
                  <a:pt x="3973677" y="810484"/>
                  <a:pt x="3721090" y="830997"/>
                </a:cubicBezTo>
                <a:cubicBezTo>
                  <a:pt x="3468503" y="851510"/>
                  <a:pt x="3395917" y="803224"/>
                  <a:pt x="3122844" y="830997"/>
                </a:cubicBezTo>
                <a:cubicBezTo>
                  <a:pt x="2849771" y="858770"/>
                  <a:pt x="2788697" y="794316"/>
                  <a:pt x="2524598" y="830997"/>
                </a:cubicBezTo>
                <a:cubicBezTo>
                  <a:pt x="2260499" y="867678"/>
                  <a:pt x="2220110" y="791553"/>
                  <a:pt x="1992159" y="830997"/>
                </a:cubicBezTo>
                <a:cubicBezTo>
                  <a:pt x="1764208" y="870441"/>
                  <a:pt x="1561867" y="754669"/>
                  <a:pt x="1328106" y="830997"/>
                </a:cubicBezTo>
                <a:cubicBezTo>
                  <a:pt x="1094345" y="907325"/>
                  <a:pt x="1023203" y="769934"/>
                  <a:pt x="729860" y="830997"/>
                </a:cubicBezTo>
                <a:cubicBezTo>
                  <a:pt x="436517" y="892060"/>
                  <a:pt x="294485" y="763159"/>
                  <a:pt x="0" y="830997"/>
                </a:cubicBezTo>
                <a:cubicBezTo>
                  <a:pt x="-8596" y="633128"/>
                  <a:pt x="29123" y="502392"/>
                  <a:pt x="0" y="398879"/>
                </a:cubicBezTo>
                <a:cubicBezTo>
                  <a:pt x="-29123" y="295366"/>
                  <a:pt x="3555" y="129669"/>
                  <a:pt x="0" y="0"/>
                </a:cubicBezTo>
                <a:close/>
              </a:path>
              <a:path w="6580705" h="830997" stroke="0" extrusionOk="0">
                <a:moveTo>
                  <a:pt x="0" y="0"/>
                </a:moveTo>
                <a:cubicBezTo>
                  <a:pt x="183013" y="-54677"/>
                  <a:pt x="360248" y="56936"/>
                  <a:pt x="532439" y="0"/>
                </a:cubicBezTo>
                <a:cubicBezTo>
                  <a:pt x="704630" y="-56936"/>
                  <a:pt x="821822" y="19667"/>
                  <a:pt x="933264" y="0"/>
                </a:cubicBezTo>
                <a:cubicBezTo>
                  <a:pt x="1044707" y="-19667"/>
                  <a:pt x="1490184" y="60423"/>
                  <a:pt x="1663124" y="0"/>
                </a:cubicBezTo>
                <a:cubicBezTo>
                  <a:pt x="1836064" y="-60423"/>
                  <a:pt x="1937533" y="19755"/>
                  <a:pt x="2195562" y="0"/>
                </a:cubicBezTo>
                <a:cubicBezTo>
                  <a:pt x="2453591" y="-19755"/>
                  <a:pt x="2508418" y="12519"/>
                  <a:pt x="2728001" y="0"/>
                </a:cubicBezTo>
                <a:cubicBezTo>
                  <a:pt x="2947584" y="-12519"/>
                  <a:pt x="3272939" y="86731"/>
                  <a:pt x="3457861" y="0"/>
                </a:cubicBezTo>
                <a:cubicBezTo>
                  <a:pt x="3642783" y="-86731"/>
                  <a:pt x="3760247" y="3198"/>
                  <a:pt x="3924493" y="0"/>
                </a:cubicBezTo>
                <a:cubicBezTo>
                  <a:pt x="4088739" y="-3198"/>
                  <a:pt x="4459696" y="55371"/>
                  <a:pt x="4654353" y="0"/>
                </a:cubicBezTo>
                <a:cubicBezTo>
                  <a:pt x="4849010" y="-55371"/>
                  <a:pt x="5059156" y="36133"/>
                  <a:pt x="5384213" y="0"/>
                </a:cubicBezTo>
                <a:cubicBezTo>
                  <a:pt x="5709270" y="-36133"/>
                  <a:pt x="5806579" y="25466"/>
                  <a:pt x="5982459" y="0"/>
                </a:cubicBezTo>
                <a:cubicBezTo>
                  <a:pt x="6158339" y="-25466"/>
                  <a:pt x="6364997" y="31162"/>
                  <a:pt x="6580705" y="0"/>
                </a:cubicBezTo>
                <a:cubicBezTo>
                  <a:pt x="6628490" y="196833"/>
                  <a:pt x="6536260" y="213123"/>
                  <a:pt x="6580705" y="407189"/>
                </a:cubicBezTo>
                <a:cubicBezTo>
                  <a:pt x="6625150" y="601255"/>
                  <a:pt x="6544422" y="622181"/>
                  <a:pt x="6580705" y="830997"/>
                </a:cubicBezTo>
                <a:cubicBezTo>
                  <a:pt x="6288234" y="867528"/>
                  <a:pt x="6280092" y="819040"/>
                  <a:pt x="5982459" y="830997"/>
                </a:cubicBezTo>
                <a:cubicBezTo>
                  <a:pt x="5684826" y="842954"/>
                  <a:pt x="5745103" y="817724"/>
                  <a:pt x="5515827" y="830997"/>
                </a:cubicBezTo>
                <a:cubicBezTo>
                  <a:pt x="5286551" y="844270"/>
                  <a:pt x="5114840" y="788391"/>
                  <a:pt x="4917581" y="830997"/>
                </a:cubicBezTo>
                <a:cubicBezTo>
                  <a:pt x="4720322" y="873603"/>
                  <a:pt x="4347173" y="788667"/>
                  <a:pt x="4187721" y="830997"/>
                </a:cubicBezTo>
                <a:cubicBezTo>
                  <a:pt x="4028269" y="873327"/>
                  <a:pt x="3846732" y="818658"/>
                  <a:pt x="3589475" y="830997"/>
                </a:cubicBezTo>
                <a:cubicBezTo>
                  <a:pt x="3332218" y="843336"/>
                  <a:pt x="3373548" y="812583"/>
                  <a:pt x="3188651" y="830997"/>
                </a:cubicBezTo>
                <a:cubicBezTo>
                  <a:pt x="3003754" y="849411"/>
                  <a:pt x="2923381" y="796181"/>
                  <a:pt x="2722019" y="830997"/>
                </a:cubicBezTo>
                <a:cubicBezTo>
                  <a:pt x="2520657" y="865813"/>
                  <a:pt x="2350339" y="764624"/>
                  <a:pt x="1992159" y="830997"/>
                </a:cubicBezTo>
                <a:cubicBezTo>
                  <a:pt x="1633979" y="897370"/>
                  <a:pt x="1585102" y="765418"/>
                  <a:pt x="1393913" y="830997"/>
                </a:cubicBezTo>
                <a:cubicBezTo>
                  <a:pt x="1202724" y="896576"/>
                  <a:pt x="1108870" y="810835"/>
                  <a:pt x="927281" y="830997"/>
                </a:cubicBezTo>
                <a:cubicBezTo>
                  <a:pt x="745692" y="851159"/>
                  <a:pt x="425820" y="784994"/>
                  <a:pt x="0" y="830997"/>
                </a:cubicBezTo>
                <a:cubicBezTo>
                  <a:pt x="-9608" y="685875"/>
                  <a:pt x="8832" y="531899"/>
                  <a:pt x="0" y="440428"/>
                </a:cubicBezTo>
                <a:cubicBezTo>
                  <a:pt x="-8832" y="348957"/>
                  <a:pt x="49013" y="18632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 w="254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Do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the browser (Chrome or Firefox)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downloaded</a:t>
            </a:r>
            <a:r>
              <a:rPr lang="da-DK" dirty="0"/>
              <a:t> </a:t>
            </a:r>
            <a:r>
              <a:rPr lang="da-DK" dirty="0" err="1"/>
              <a:t>Zotero</a:t>
            </a:r>
            <a:r>
              <a:rPr lang="da-DK" dirty="0"/>
              <a:t> for (slide 4)?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ADAB58F-5F2A-40A3-9AE5-765D12B4BC43}"/>
              </a:ext>
            </a:extLst>
          </p:cNvPr>
          <p:cNvSpPr txBox="1"/>
          <p:nvPr/>
        </p:nvSpPr>
        <p:spPr>
          <a:xfrm>
            <a:off x="784514" y="1223228"/>
            <a:ext cx="4392488" cy="4401205"/>
          </a:xfrm>
          <a:custGeom>
            <a:avLst/>
            <a:gdLst>
              <a:gd name="connsiteX0" fmla="*/ 0 w 4392488"/>
              <a:gd name="connsiteY0" fmla="*/ 0 h 4401205"/>
              <a:gd name="connsiteX1" fmla="*/ 461211 w 4392488"/>
              <a:gd name="connsiteY1" fmla="*/ 0 h 4401205"/>
              <a:gd name="connsiteX2" fmla="*/ 1010272 w 4392488"/>
              <a:gd name="connsiteY2" fmla="*/ 0 h 4401205"/>
              <a:gd name="connsiteX3" fmla="*/ 1647183 w 4392488"/>
              <a:gd name="connsiteY3" fmla="*/ 0 h 4401205"/>
              <a:gd name="connsiteX4" fmla="*/ 2108394 w 4392488"/>
              <a:gd name="connsiteY4" fmla="*/ 0 h 4401205"/>
              <a:gd name="connsiteX5" fmla="*/ 2701380 w 4392488"/>
              <a:gd name="connsiteY5" fmla="*/ 0 h 4401205"/>
              <a:gd name="connsiteX6" fmla="*/ 3162591 w 4392488"/>
              <a:gd name="connsiteY6" fmla="*/ 0 h 4401205"/>
              <a:gd name="connsiteX7" fmla="*/ 3711652 w 4392488"/>
              <a:gd name="connsiteY7" fmla="*/ 0 h 4401205"/>
              <a:gd name="connsiteX8" fmla="*/ 4392488 w 4392488"/>
              <a:gd name="connsiteY8" fmla="*/ 0 h 4401205"/>
              <a:gd name="connsiteX9" fmla="*/ 4392488 w 4392488"/>
              <a:gd name="connsiteY9" fmla="*/ 418114 h 4401205"/>
              <a:gd name="connsiteX10" fmla="*/ 4392488 w 4392488"/>
              <a:gd name="connsiteY10" fmla="*/ 1056289 h 4401205"/>
              <a:gd name="connsiteX11" fmla="*/ 4392488 w 4392488"/>
              <a:gd name="connsiteY11" fmla="*/ 1606440 h 4401205"/>
              <a:gd name="connsiteX12" fmla="*/ 4392488 w 4392488"/>
              <a:gd name="connsiteY12" fmla="*/ 2244615 h 4401205"/>
              <a:gd name="connsiteX13" fmla="*/ 4392488 w 4392488"/>
              <a:gd name="connsiteY13" fmla="*/ 2838777 h 4401205"/>
              <a:gd name="connsiteX14" fmla="*/ 4392488 w 4392488"/>
              <a:gd name="connsiteY14" fmla="*/ 3344916 h 4401205"/>
              <a:gd name="connsiteX15" fmla="*/ 4392488 w 4392488"/>
              <a:gd name="connsiteY15" fmla="*/ 4401205 h 4401205"/>
              <a:gd name="connsiteX16" fmla="*/ 3931277 w 4392488"/>
              <a:gd name="connsiteY16" fmla="*/ 4401205 h 4401205"/>
              <a:gd name="connsiteX17" fmla="*/ 3382216 w 4392488"/>
              <a:gd name="connsiteY17" fmla="*/ 4401205 h 4401205"/>
              <a:gd name="connsiteX18" fmla="*/ 2745305 w 4392488"/>
              <a:gd name="connsiteY18" fmla="*/ 4401205 h 4401205"/>
              <a:gd name="connsiteX19" fmla="*/ 2108394 w 4392488"/>
              <a:gd name="connsiteY19" fmla="*/ 4401205 h 4401205"/>
              <a:gd name="connsiteX20" fmla="*/ 1515408 w 4392488"/>
              <a:gd name="connsiteY20" fmla="*/ 4401205 h 4401205"/>
              <a:gd name="connsiteX21" fmla="*/ 922422 w 4392488"/>
              <a:gd name="connsiteY21" fmla="*/ 4401205 h 4401205"/>
              <a:gd name="connsiteX22" fmla="*/ 0 w 4392488"/>
              <a:gd name="connsiteY22" fmla="*/ 4401205 h 4401205"/>
              <a:gd name="connsiteX23" fmla="*/ 0 w 4392488"/>
              <a:gd name="connsiteY23" fmla="*/ 3939078 h 4401205"/>
              <a:gd name="connsiteX24" fmla="*/ 0 w 4392488"/>
              <a:gd name="connsiteY24" fmla="*/ 3388928 h 4401205"/>
              <a:gd name="connsiteX25" fmla="*/ 0 w 4392488"/>
              <a:gd name="connsiteY25" fmla="*/ 2838777 h 4401205"/>
              <a:gd name="connsiteX26" fmla="*/ 0 w 4392488"/>
              <a:gd name="connsiteY26" fmla="*/ 2420663 h 4401205"/>
              <a:gd name="connsiteX27" fmla="*/ 0 w 4392488"/>
              <a:gd name="connsiteY27" fmla="*/ 1826500 h 4401205"/>
              <a:gd name="connsiteX28" fmla="*/ 0 w 4392488"/>
              <a:gd name="connsiteY28" fmla="*/ 1408386 h 4401205"/>
              <a:gd name="connsiteX29" fmla="*/ 0 w 4392488"/>
              <a:gd name="connsiteY29" fmla="*/ 858235 h 4401205"/>
              <a:gd name="connsiteX30" fmla="*/ 0 w 4392488"/>
              <a:gd name="connsiteY30" fmla="*/ 0 h 44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92488" h="4401205" fill="none" extrusionOk="0">
                <a:moveTo>
                  <a:pt x="0" y="0"/>
                </a:moveTo>
                <a:cubicBezTo>
                  <a:pt x="145428" y="-53914"/>
                  <a:pt x="267194" y="20924"/>
                  <a:pt x="461211" y="0"/>
                </a:cubicBezTo>
                <a:cubicBezTo>
                  <a:pt x="655228" y="-20924"/>
                  <a:pt x="858034" y="9455"/>
                  <a:pt x="1010272" y="0"/>
                </a:cubicBezTo>
                <a:cubicBezTo>
                  <a:pt x="1162510" y="-9455"/>
                  <a:pt x="1401802" y="22099"/>
                  <a:pt x="1647183" y="0"/>
                </a:cubicBezTo>
                <a:cubicBezTo>
                  <a:pt x="1892564" y="-22099"/>
                  <a:pt x="1974820" y="30529"/>
                  <a:pt x="2108394" y="0"/>
                </a:cubicBezTo>
                <a:cubicBezTo>
                  <a:pt x="2241968" y="-30529"/>
                  <a:pt x="2426728" y="70256"/>
                  <a:pt x="2701380" y="0"/>
                </a:cubicBezTo>
                <a:cubicBezTo>
                  <a:pt x="2976032" y="-70256"/>
                  <a:pt x="3053519" y="4610"/>
                  <a:pt x="3162591" y="0"/>
                </a:cubicBezTo>
                <a:cubicBezTo>
                  <a:pt x="3271663" y="-4610"/>
                  <a:pt x="3593888" y="3016"/>
                  <a:pt x="3711652" y="0"/>
                </a:cubicBezTo>
                <a:cubicBezTo>
                  <a:pt x="3829416" y="-3016"/>
                  <a:pt x="4170977" y="30423"/>
                  <a:pt x="4392488" y="0"/>
                </a:cubicBezTo>
                <a:cubicBezTo>
                  <a:pt x="4431379" y="99160"/>
                  <a:pt x="4347398" y="220728"/>
                  <a:pt x="4392488" y="418114"/>
                </a:cubicBezTo>
                <a:cubicBezTo>
                  <a:pt x="4437578" y="615500"/>
                  <a:pt x="4348621" y="922987"/>
                  <a:pt x="4392488" y="1056289"/>
                </a:cubicBezTo>
                <a:cubicBezTo>
                  <a:pt x="4436355" y="1189591"/>
                  <a:pt x="4381703" y="1491953"/>
                  <a:pt x="4392488" y="1606440"/>
                </a:cubicBezTo>
                <a:cubicBezTo>
                  <a:pt x="4403273" y="1720927"/>
                  <a:pt x="4354844" y="1940310"/>
                  <a:pt x="4392488" y="2244615"/>
                </a:cubicBezTo>
                <a:cubicBezTo>
                  <a:pt x="4430132" y="2548921"/>
                  <a:pt x="4337033" y="2683947"/>
                  <a:pt x="4392488" y="2838777"/>
                </a:cubicBezTo>
                <a:cubicBezTo>
                  <a:pt x="4447943" y="2993607"/>
                  <a:pt x="4370356" y="3151801"/>
                  <a:pt x="4392488" y="3344916"/>
                </a:cubicBezTo>
                <a:cubicBezTo>
                  <a:pt x="4414620" y="3538031"/>
                  <a:pt x="4357226" y="4093441"/>
                  <a:pt x="4392488" y="4401205"/>
                </a:cubicBezTo>
                <a:cubicBezTo>
                  <a:pt x="4248234" y="4453322"/>
                  <a:pt x="4068758" y="4377741"/>
                  <a:pt x="3931277" y="4401205"/>
                </a:cubicBezTo>
                <a:cubicBezTo>
                  <a:pt x="3793796" y="4424669"/>
                  <a:pt x="3650549" y="4392446"/>
                  <a:pt x="3382216" y="4401205"/>
                </a:cubicBezTo>
                <a:cubicBezTo>
                  <a:pt x="3113883" y="4409964"/>
                  <a:pt x="2883206" y="4380146"/>
                  <a:pt x="2745305" y="4401205"/>
                </a:cubicBezTo>
                <a:cubicBezTo>
                  <a:pt x="2607404" y="4422264"/>
                  <a:pt x="2280735" y="4387563"/>
                  <a:pt x="2108394" y="4401205"/>
                </a:cubicBezTo>
                <a:cubicBezTo>
                  <a:pt x="1936053" y="4414847"/>
                  <a:pt x="1735195" y="4390977"/>
                  <a:pt x="1515408" y="4401205"/>
                </a:cubicBezTo>
                <a:cubicBezTo>
                  <a:pt x="1295621" y="4411433"/>
                  <a:pt x="1160900" y="4384953"/>
                  <a:pt x="922422" y="4401205"/>
                </a:cubicBezTo>
                <a:cubicBezTo>
                  <a:pt x="683944" y="4417457"/>
                  <a:pt x="343671" y="4389671"/>
                  <a:pt x="0" y="4401205"/>
                </a:cubicBezTo>
                <a:cubicBezTo>
                  <a:pt x="-11600" y="4305647"/>
                  <a:pt x="51925" y="4120708"/>
                  <a:pt x="0" y="3939078"/>
                </a:cubicBezTo>
                <a:cubicBezTo>
                  <a:pt x="-51925" y="3757448"/>
                  <a:pt x="15851" y="3543666"/>
                  <a:pt x="0" y="3388928"/>
                </a:cubicBezTo>
                <a:cubicBezTo>
                  <a:pt x="-15851" y="3234190"/>
                  <a:pt x="50024" y="3066471"/>
                  <a:pt x="0" y="2838777"/>
                </a:cubicBezTo>
                <a:cubicBezTo>
                  <a:pt x="-50024" y="2611083"/>
                  <a:pt x="13667" y="2554278"/>
                  <a:pt x="0" y="2420663"/>
                </a:cubicBezTo>
                <a:cubicBezTo>
                  <a:pt x="-13667" y="2287048"/>
                  <a:pt x="45597" y="1999494"/>
                  <a:pt x="0" y="1826500"/>
                </a:cubicBezTo>
                <a:cubicBezTo>
                  <a:pt x="-45597" y="1653506"/>
                  <a:pt x="30252" y="1561597"/>
                  <a:pt x="0" y="1408386"/>
                </a:cubicBezTo>
                <a:cubicBezTo>
                  <a:pt x="-30252" y="1255175"/>
                  <a:pt x="26649" y="1062279"/>
                  <a:pt x="0" y="858235"/>
                </a:cubicBezTo>
                <a:cubicBezTo>
                  <a:pt x="-26649" y="654191"/>
                  <a:pt x="98517" y="414308"/>
                  <a:pt x="0" y="0"/>
                </a:cubicBezTo>
                <a:close/>
              </a:path>
              <a:path w="4392488" h="4401205" stroke="0" extrusionOk="0">
                <a:moveTo>
                  <a:pt x="0" y="0"/>
                </a:moveTo>
                <a:cubicBezTo>
                  <a:pt x="206033" y="-47788"/>
                  <a:pt x="283698" y="58509"/>
                  <a:pt x="505136" y="0"/>
                </a:cubicBezTo>
                <a:cubicBezTo>
                  <a:pt x="726574" y="-58509"/>
                  <a:pt x="801220" y="1888"/>
                  <a:pt x="922422" y="0"/>
                </a:cubicBezTo>
                <a:cubicBezTo>
                  <a:pt x="1043624" y="-1888"/>
                  <a:pt x="1260060" y="46456"/>
                  <a:pt x="1559333" y="0"/>
                </a:cubicBezTo>
                <a:cubicBezTo>
                  <a:pt x="1858606" y="-46456"/>
                  <a:pt x="1939431" y="21341"/>
                  <a:pt x="2064469" y="0"/>
                </a:cubicBezTo>
                <a:cubicBezTo>
                  <a:pt x="2189507" y="-21341"/>
                  <a:pt x="2454367" y="10866"/>
                  <a:pt x="2569605" y="0"/>
                </a:cubicBezTo>
                <a:cubicBezTo>
                  <a:pt x="2684843" y="-10866"/>
                  <a:pt x="2983752" y="6518"/>
                  <a:pt x="3206516" y="0"/>
                </a:cubicBezTo>
                <a:cubicBezTo>
                  <a:pt x="3429280" y="-6518"/>
                  <a:pt x="3565497" y="41210"/>
                  <a:pt x="3667727" y="0"/>
                </a:cubicBezTo>
                <a:cubicBezTo>
                  <a:pt x="3769957" y="-41210"/>
                  <a:pt x="4214751" y="54506"/>
                  <a:pt x="4392488" y="0"/>
                </a:cubicBezTo>
                <a:cubicBezTo>
                  <a:pt x="4396606" y="196182"/>
                  <a:pt x="4373480" y="368170"/>
                  <a:pt x="4392488" y="638175"/>
                </a:cubicBezTo>
                <a:cubicBezTo>
                  <a:pt x="4411496" y="908180"/>
                  <a:pt x="4373113" y="933602"/>
                  <a:pt x="4392488" y="1100301"/>
                </a:cubicBezTo>
                <a:cubicBezTo>
                  <a:pt x="4411863" y="1267000"/>
                  <a:pt x="4356193" y="1378102"/>
                  <a:pt x="4392488" y="1650452"/>
                </a:cubicBezTo>
                <a:cubicBezTo>
                  <a:pt x="4428783" y="1922802"/>
                  <a:pt x="4359577" y="2007575"/>
                  <a:pt x="4392488" y="2244615"/>
                </a:cubicBezTo>
                <a:cubicBezTo>
                  <a:pt x="4425399" y="2481655"/>
                  <a:pt x="4358685" y="2470572"/>
                  <a:pt x="4392488" y="2662729"/>
                </a:cubicBezTo>
                <a:cubicBezTo>
                  <a:pt x="4426291" y="2854886"/>
                  <a:pt x="4343452" y="3013782"/>
                  <a:pt x="4392488" y="3212880"/>
                </a:cubicBezTo>
                <a:cubicBezTo>
                  <a:pt x="4441524" y="3411978"/>
                  <a:pt x="4381603" y="3630524"/>
                  <a:pt x="4392488" y="3763030"/>
                </a:cubicBezTo>
                <a:cubicBezTo>
                  <a:pt x="4403373" y="3895536"/>
                  <a:pt x="4383269" y="4150781"/>
                  <a:pt x="4392488" y="4401205"/>
                </a:cubicBezTo>
                <a:cubicBezTo>
                  <a:pt x="4269524" y="4415669"/>
                  <a:pt x="4005831" y="4333646"/>
                  <a:pt x="3799502" y="4401205"/>
                </a:cubicBezTo>
                <a:cubicBezTo>
                  <a:pt x="3593173" y="4468764"/>
                  <a:pt x="3490592" y="4372640"/>
                  <a:pt x="3250441" y="4401205"/>
                </a:cubicBezTo>
                <a:cubicBezTo>
                  <a:pt x="3010290" y="4429770"/>
                  <a:pt x="3022626" y="4392445"/>
                  <a:pt x="2833155" y="4401205"/>
                </a:cubicBezTo>
                <a:cubicBezTo>
                  <a:pt x="2643684" y="4409965"/>
                  <a:pt x="2487041" y="4379653"/>
                  <a:pt x="2371944" y="4401205"/>
                </a:cubicBezTo>
                <a:cubicBezTo>
                  <a:pt x="2256847" y="4422757"/>
                  <a:pt x="1908121" y="4328603"/>
                  <a:pt x="1735033" y="4401205"/>
                </a:cubicBezTo>
                <a:cubicBezTo>
                  <a:pt x="1561945" y="4473807"/>
                  <a:pt x="1430229" y="4385955"/>
                  <a:pt x="1185972" y="4401205"/>
                </a:cubicBezTo>
                <a:cubicBezTo>
                  <a:pt x="941715" y="4416455"/>
                  <a:pt x="887083" y="4391276"/>
                  <a:pt x="724761" y="4401205"/>
                </a:cubicBezTo>
                <a:cubicBezTo>
                  <a:pt x="562439" y="4411134"/>
                  <a:pt x="160689" y="4336132"/>
                  <a:pt x="0" y="4401205"/>
                </a:cubicBezTo>
                <a:cubicBezTo>
                  <a:pt x="-46622" y="4251936"/>
                  <a:pt x="34127" y="4115005"/>
                  <a:pt x="0" y="3983091"/>
                </a:cubicBezTo>
                <a:cubicBezTo>
                  <a:pt x="-34127" y="3851177"/>
                  <a:pt x="21684" y="3651796"/>
                  <a:pt x="0" y="3564976"/>
                </a:cubicBezTo>
                <a:cubicBezTo>
                  <a:pt x="-21684" y="3478157"/>
                  <a:pt x="9229" y="3109440"/>
                  <a:pt x="0" y="2970813"/>
                </a:cubicBezTo>
                <a:cubicBezTo>
                  <a:pt x="-9229" y="2832186"/>
                  <a:pt x="51474" y="2661966"/>
                  <a:pt x="0" y="2508687"/>
                </a:cubicBezTo>
                <a:cubicBezTo>
                  <a:pt x="-51474" y="2355408"/>
                  <a:pt x="21455" y="2155088"/>
                  <a:pt x="0" y="1870512"/>
                </a:cubicBezTo>
                <a:cubicBezTo>
                  <a:pt x="-21455" y="1585937"/>
                  <a:pt x="2113" y="1554267"/>
                  <a:pt x="0" y="1364374"/>
                </a:cubicBezTo>
                <a:cubicBezTo>
                  <a:pt x="-2113" y="1174481"/>
                  <a:pt x="42023" y="1113935"/>
                  <a:pt x="0" y="946259"/>
                </a:cubicBezTo>
                <a:cubicBezTo>
                  <a:pt x="-42023" y="778584"/>
                  <a:pt x="105185" y="3511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The </a:t>
            </a:r>
            <a:r>
              <a:rPr lang="da-DK" sz="2000" dirty="0" err="1"/>
              <a:t>icon</a:t>
            </a:r>
            <a:r>
              <a:rPr lang="da-DK" sz="2000" dirty="0"/>
              <a:t> for the Connector is </a:t>
            </a:r>
            <a:r>
              <a:rPr lang="da-DK" sz="2000" dirty="0" err="1"/>
              <a:t>locted</a:t>
            </a:r>
            <a:r>
              <a:rPr lang="da-DK" sz="2000" dirty="0"/>
              <a:t> top right in the browser and looks </a:t>
            </a:r>
            <a:r>
              <a:rPr lang="da-DK" sz="2000" dirty="0" err="1"/>
              <a:t>different</a:t>
            </a:r>
            <a:r>
              <a:rPr lang="da-DK" sz="2000" dirty="0"/>
              <a:t> </a:t>
            </a:r>
            <a:r>
              <a:rPr lang="da-DK" sz="2000" dirty="0" err="1"/>
              <a:t>depending</a:t>
            </a:r>
            <a:r>
              <a:rPr lang="da-DK" sz="2000" dirty="0"/>
              <a:t> on the media type, </a:t>
            </a:r>
            <a:r>
              <a:rPr lang="da-DK" sz="2000" dirty="0" err="1"/>
              <a:t>ie</a:t>
            </a:r>
            <a:r>
              <a:rPr lang="da-DK" sz="2000" dirty="0"/>
              <a:t>: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92BE165-F396-4B8F-9D22-D85B828C2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238" y="3029617"/>
            <a:ext cx="6974237" cy="1339255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10" name="Billede 9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9F910FA-FDEA-46DB-A70F-BFA392F02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5" y="2721025"/>
            <a:ext cx="2210108" cy="743054"/>
          </a:xfrm>
          <a:prstGeom prst="rect">
            <a:avLst/>
          </a:prstGeom>
        </p:spPr>
      </p:pic>
      <p:pic>
        <p:nvPicPr>
          <p:cNvPr id="12" name="Billede 11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C8D1F48-0EE4-4BF3-9AC2-8892ACC16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5" y="3772146"/>
            <a:ext cx="1562318" cy="743054"/>
          </a:xfrm>
          <a:prstGeom prst="rect">
            <a:avLst/>
          </a:prstGeom>
        </p:spPr>
      </p:pic>
      <p:pic>
        <p:nvPicPr>
          <p:cNvPr id="14" name="Billede 1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DF8515C-C245-44E8-A4C8-AF1B70774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" y="4795215"/>
            <a:ext cx="1733792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6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09D61A-3380-4703-A009-A0001531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7"/>
            <a:ext cx="12170503" cy="6786768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9B8E2EA4-65BC-41DD-9677-EC0C39C2E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265" y="260648"/>
            <a:ext cx="7508293" cy="1658549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BC7C6ED-E170-4196-8D43-E3C9F398C154}"/>
              </a:ext>
            </a:extLst>
          </p:cNvPr>
          <p:cNvSpPr txBox="1"/>
          <p:nvPr/>
        </p:nvSpPr>
        <p:spPr>
          <a:xfrm>
            <a:off x="189756" y="1832134"/>
            <a:ext cx="11809312" cy="415498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err="1"/>
              <a:t>Zotero</a:t>
            </a:r>
            <a:r>
              <a:rPr lang="da-DK" dirty="0"/>
              <a:t> downloads ‘</a:t>
            </a:r>
            <a:r>
              <a:rPr lang="da-DK" dirty="0" err="1"/>
              <a:t>meta</a:t>
            </a:r>
            <a:r>
              <a:rPr lang="da-DK" dirty="0"/>
              <a:t> data’ - information on </a:t>
            </a:r>
            <a:r>
              <a:rPr lang="da-DK" dirty="0" err="1"/>
              <a:t>sources</a:t>
            </a:r>
            <a:r>
              <a:rPr lang="da-DK" dirty="0"/>
              <a:t> </a:t>
            </a:r>
            <a:r>
              <a:rPr lang="da-DK" dirty="0" err="1"/>
              <a:t>ie</a:t>
            </a:r>
            <a:r>
              <a:rPr lang="da-DK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Titles (on web pages, </a:t>
            </a:r>
            <a:r>
              <a:rPr lang="da-DK" dirty="0" err="1"/>
              <a:t>articles</a:t>
            </a:r>
            <a:r>
              <a:rPr lang="da-DK" dirty="0"/>
              <a:t>, </a:t>
            </a:r>
            <a:r>
              <a:rPr lang="da-DK" dirty="0" err="1"/>
              <a:t>books</a:t>
            </a:r>
            <a:r>
              <a:rPr lang="da-DK" dirty="0"/>
              <a:t>, blogs, </a:t>
            </a:r>
            <a:r>
              <a:rPr lang="da-DK" dirty="0" err="1"/>
              <a:t>magazines</a:t>
            </a:r>
            <a:r>
              <a:rPr lang="da-DK" dirty="0"/>
              <a:t>  </a:t>
            </a:r>
            <a:r>
              <a:rPr lang="da-DK" dirty="0" err="1"/>
              <a:t>etc</a:t>
            </a:r>
            <a:r>
              <a:rPr lang="da-DK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Author (the sender – </a:t>
            </a:r>
            <a:r>
              <a:rPr lang="da-DK" dirty="0" err="1"/>
              <a:t>individuals</a:t>
            </a:r>
            <a:r>
              <a:rPr lang="da-DK" dirty="0"/>
              <a:t> or </a:t>
            </a:r>
            <a:r>
              <a:rPr lang="da-DK" dirty="0" err="1"/>
              <a:t>organizations</a:t>
            </a:r>
            <a:r>
              <a:rPr lang="da-DK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Medie types (web site, pdf, book, </a:t>
            </a:r>
            <a:r>
              <a:rPr lang="da-DK" dirty="0" err="1"/>
              <a:t>article</a:t>
            </a:r>
            <a:r>
              <a:rPr lang="da-DK" dirty="0"/>
              <a:t>, </a:t>
            </a:r>
            <a:r>
              <a:rPr lang="da-DK" dirty="0" err="1"/>
              <a:t>report</a:t>
            </a:r>
            <a:r>
              <a:rPr lang="da-DK" dirty="0"/>
              <a:t>, </a:t>
            </a:r>
            <a:r>
              <a:rPr lang="da-DK" dirty="0" err="1"/>
              <a:t>statistical</a:t>
            </a:r>
            <a:r>
              <a:rPr lang="da-DK" dirty="0"/>
              <a:t> </a:t>
            </a:r>
            <a:r>
              <a:rPr lang="da-DK" dirty="0" err="1"/>
              <a:t>table</a:t>
            </a:r>
            <a:r>
              <a:rPr lang="da-DK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Date for </a:t>
            </a:r>
            <a:r>
              <a:rPr lang="da-DK" dirty="0" err="1"/>
              <a:t>publishing</a:t>
            </a:r>
            <a:r>
              <a:rPr lang="da-DK" dirty="0"/>
              <a:t> (a </a:t>
            </a:r>
            <a:r>
              <a:rPr lang="da-DK" dirty="0" err="1"/>
              <a:t>year</a:t>
            </a:r>
            <a:r>
              <a:rPr lang="da-DK" dirty="0"/>
              <a:t> or a </a:t>
            </a:r>
            <a:r>
              <a:rPr lang="da-DK" dirty="0" err="1"/>
              <a:t>full</a:t>
            </a:r>
            <a:r>
              <a:rPr lang="da-DK" dirty="0"/>
              <a:t> 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Access date (online </a:t>
            </a:r>
            <a:r>
              <a:rPr lang="da-DK" dirty="0" err="1"/>
              <a:t>sources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/>
              <a:t>Online </a:t>
            </a:r>
            <a:r>
              <a:rPr lang="da-DK" dirty="0" err="1"/>
              <a:t>sources</a:t>
            </a:r>
            <a:r>
              <a:rPr lang="da-DK" dirty="0"/>
              <a:t> </a:t>
            </a:r>
            <a:r>
              <a:rPr lang="da-DK" dirty="0" err="1"/>
              <a:t>don’t</a:t>
            </a:r>
            <a:r>
              <a:rPr lang="da-DK" dirty="0"/>
              <a:t> </a:t>
            </a:r>
            <a:r>
              <a:rPr lang="da-DK" dirty="0" err="1"/>
              <a:t>always</a:t>
            </a:r>
            <a:r>
              <a:rPr lang="da-DK" dirty="0"/>
              <a:t> have </a:t>
            </a:r>
            <a:r>
              <a:rPr lang="da-DK" dirty="0" err="1"/>
              <a:t>full</a:t>
            </a:r>
            <a:r>
              <a:rPr lang="da-DK" dirty="0"/>
              <a:t> </a:t>
            </a:r>
            <a:r>
              <a:rPr lang="da-DK" dirty="0" err="1"/>
              <a:t>meta</a:t>
            </a:r>
            <a:r>
              <a:rPr lang="da-DK" dirty="0"/>
              <a:t> data. Check </a:t>
            </a:r>
            <a:r>
              <a:rPr lang="da-DK" dirty="0" err="1"/>
              <a:t>our</a:t>
            </a:r>
            <a:r>
              <a:rPr lang="da-DK" dirty="0"/>
              <a:t> source management guide –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you’ll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meta</a:t>
            </a:r>
            <a:r>
              <a:rPr lang="da-DK" dirty="0"/>
              <a:t> data to </a:t>
            </a:r>
            <a:r>
              <a:rPr lang="da-DK" dirty="0" err="1"/>
              <a:t>add</a:t>
            </a:r>
            <a:r>
              <a:rPr lang="da-DK" dirty="0"/>
              <a:t> to the </a:t>
            </a:r>
            <a:r>
              <a:rPr lang="da-DK" dirty="0" err="1"/>
              <a:t>Zotero</a:t>
            </a:r>
            <a:r>
              <a:rPr lang="da-DK" dirty="0"/>
              <a:t> </a:t>
            </a:r>
            <a:r>
              <a:rPr lang="da-DK" dirty="0" err="1"/>
              <a:t>registration</a:t>
            </a:r>
            <a:r>
              <a:rPr lang="da-DK" dirty="0"/>
              <a:t>: </a:t>
            </a:r>
            <a:r>
              <a:rPr lang="da-DK" dirty="0">
                <a:hlinkClick r:id="rId5"/>
              </a:rPr>
              <a:t>https://library.baaa.dk/media/3cspqzhe/source-management-harvard.pdf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00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7278C-E24A-4151-8174-C5CBA3C5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2636912"/>
            <a:ext cx="11305256" cy="3738488"/>
          </a:xfrm>
        </p:spPr>
        <p:txBody>
          <a:bodyPr/>
          <a:lstStyle/>
          <a:p>
            <a:r>
              <a:rPr lang="da-DK" sz="5400" b="1" dirty="0"/>
              <a:t>HEEEEEEEEELP!</a:t>
            </a:r>
            <a:br>
              <a:rPr lang="da-DK" dirty="0"/>
            </a:br>
            <a:br>
              <a:rPr lang="da-DK" dirty="0"/>
            </a:br>
            <a:r>
              <a:rPr lang="da-DK" dirty="0">
                <a:hlinkClick r:id="rId5"/>
              </a:rPr>
              <a:t>https://www.zotero.org/support</a:t>
            </a:r>
            <a:br>
              <a:rPr lang="da-DK" dirty="0"/>
            </a:br>
            <a:r>
              <a:rPr lang="da-DK" dirty="0">
                <a:hlinkClick r:id="rId6"/>
              </a:rPr>
              <a:t>https://kub.kb.dk/zotero</a:t>
            </a:r>
            <a:br>
              <a:rPr lang="da-DK" dirty="0"/>
            </a:br>
            <a:r>
              <a:rPr lang="da-DK" dirty="0"/>
              <a:t>Or drop by the </a:t>
            </a:r>
            <a:r>
              <a:rPr lang="da-DK" dirty="0" err="1"/>
              <a:t>library</a:t>
            </a:r>
            <a:r>
              <a:rPr lang="da-DK" dirty="0"/>
              <a:t> …</a:t>
            </a:r>
          </a:p>
        </p:txBody>
      </p:sp>
      <p:pic>
        <p:nvPicPr>
          <p:cNvPr id="7" name="Lyd 6">
            <a:hlinkClick r:id="" action="ppaction://media"/>
            <a:extLst>
              <a:ext uri="{FF2B5EF4-FFF2-40B4-BE49-F238E27FC236}">
                <a16:creationId xmlns:a16="http://schemas.microsoft.com/office/drawing/2014/main" id="{68222723-9437-4EDC-B311-58894D9F2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3325" y="6032500"/>
            <a:ext cx="609600" cy="609600"/>
          </a:xfrm>
          <a:prstGeom prst="rect">
            <a:avLst/>
          </a:prstGeom>
        </p:spPr>
      </p:pic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9FD1626-F608-4BBF-ADE0-0AC94252D3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333772" y="592279"/>
            <a:ext cx="7301738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70">
        <p:fade/>
      </p:transition>
    </mc:Choice>
    <mc:Fallback xmlns="">
      <p:transition spd="med" advTm="3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38FF7-CE4D-4C78-8443-9ACC072F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ZOTERO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8A52AB-FEC7-4848-8F4C-3C0F5B98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370" y="2312374"/>
            <a:ext cx="4973041" cy="685800"/>
          </a:xfrm>
        </p:spPr>
        <p:txBody>
          <a:bodyPr/>
          <a:lstStyle/>
          <a:p>
            <a:pPr algn="ctr"/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68025D3-DF09-42E7-802E-29AF70BA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9" y="2369240"/>
            <a:ext cx="10157354" cy="4412559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Whole/</a:t>
            </a:r>
            <a:r>
              <a:rPr lang="da-DK" sz="3200" dirty="0" err="1">
                <a:solidFill>
                  <a:schemeClr val="bg1"/>
                </a:solidFill>
              </a:rPr>
              <a:t>partial</a:t>
            </a:r>
            <a:r>
              <a:rPr lang="da-DK" sz="3200" dirty="0">
                <a:solidFill>
                  <a:schemeClr val="bg1"/>
                </a:solidFill>
              </a:rPr>
              <a:t> download of data from </a:t>
            </a:r>
            <a:r>
              <a:rPr lang="da-DK" sz="3200" dirty="0" err="1">
                <a:solidFill>
                  <a:schemeClr val="bg1"/>
                </a:solidFill>
              </a:rPr>
              <a:t>sources</a:t>
            </a:r>
            <a:endParaRPr lang="da-DK" sz="3200" dirty="0">
              <a:solidFill>
                <a:schemeClr val="bg1"/>
              </a:solidFill>
            </a:endParaRPr>
          </a:p>
          <a:p>
            <a:r>
              <a:rPr lang="da-DK" sz="3200" dirty="0" err="1">
                <a:solidFill>
                  <a:schemeClr val="bg1"/>
                </a:solidFill>
              </a:rPr>
              <a:t>Organizes</a:t>
            </a:r>
            <a:r>
              <a:rPr lang="da-DK" sz="3200" dirty="0">
                <a:solidFill>
                  <a:schemeClr val="bg1"/>
                </a:solidFill>
              </a:rPr>
              <a:t> </a:t>
            </a:r>
            <a:r>
              <a:rPr lang="da-DK" sz="3200" dirty="0" err="1">
                <a:solidFill>
                  <a:schemeClr val="bg1"/>
                </a:solidFill>
              </a:rPr>
              <a:t>sources</a:t>
            </a:r>
            <a:r>
              <a:rPr lang="da-DK" sz="3200" dirty="0">
                <a:solidFill>
                  <a:schemeClr val="bg1"/>
                </a:solidFill>
              </a:rPr>
              <a:t> in </a:t>
            </a:r>
            <a:r>
              <a:rPr lang="da-DK" sz="3200" dirty="0" err="1">
                <a:solidFill>
                  <a:schemeClr val="bg1"/>
                </a:solidFill>
              </a:rPr>
              <a:t>sublibraries</a:t>
            </a:r>
            <a:r>
              <a:rPr lang="da-DK" sz="3200" dirty="0">
                <a:solidFill>
                  <a:schemeClr val="bg1"/>
                </a:solidFill>
              </a:rPr>
              <a:t> and with tags</a:t>
            </a:r>
          </a:p>
          <a:p>
            <a:r>
              <a:rPr lang="da-DK" sz="3200" dirty="0">
                <a:solidFill>
                  <a:schemeClr val="bg1"/>
                </a:solidFill>
              </a:rPr>
              <a:t>Reference handling </a:t>
            </a:r>
            <a:r>
              <a:rPr lang="da-DK" sz="3200" dirty="0" err="1">
                <a:solidFill>
                  <a:schemeClr val="bg1"/>
                </a:solidFill>
              </a:rPr>
              <a:t>through</a:t>
            </a:r>
            <a:r>
              <a:rPr lang="da-DK" sz="3200" dirty="0">
                <a:solidFill>
                  <a:schemeClr val="bg1"/>
                </a:solidFill>
              </a:rPr>
              <a:t> Word and Google docs</a:t>
            </a:r>
          </a:p>
          <a:p>
            <a:r>
              <a:rPr lang="da-DK" sz="3200" dirty="0" err="1">
                <a:solidFill>
                  <a:schemeClr val="bg1"/>
                </a:solidFill>
              </a:rPr>
              <a:t>Bibliography</a:t>
            </a:r>
            <a:r>
              <a:rPr lang="da-DK" sz="3200" dirty="0">
                <a:solidFill>
                  <a:schemeClr val="bg1"/>
                </a:solidFill>
              </a:rPr>
              <a:t> (literature list) with </a:t>
            </a:r>
            <a:r>
              <a:rPr lang="da-DK" sz="3200" dirty="0" err="1">
                <a:solidFill>
                  <a:schemeClr val="bg1"/>
                </a:solidFill>
              </a:rPr>
              <a:t>one</a:t>
            </a:r>
            <a:r>
              <a:rPr lang="da-DK" sz="3200" dirty="0">
                <a:solidFill>
                  <a:schemeClr val="bg1"/>
                </a:solidFill>
              </a:rPr>
              <a:t> </a:t>
            </a:r>
            <a:r>
              <a:rPr lang="da-DK" sz="3200" dirty="0" err="1">
                <a:solidFill>
                  <a:schemeClr val="bg1"/>
                </a:solidFill>
              </a:rPr>
              <a:t>click</a:t>
            </a:r>
            <a:endParaRPr lang="da-DK" sz="3200" dirty="0">
              <a:solidFill>
                <a:schemeClr val="bg1"/>
              </a:solidFill>
            </a:endParaRPr>
          </a:p>
          <a:p>
            <a:r>
              <a:rPr lang="da-DK" sz="3200" dirty="0">
                <a:solidFill>
                  <a:schemeClr val="bg1"/>
                </a:solidFill>
              </a:rPr>
              <a:t>Work in </a:t>
            </a:r>
            <a:r>
              <a:rPr lang="da-DK" sz="3200" dirty="0" err="1">
                <a:solidFill>
                  <a:schemeClr val="bg1"/>
                </a:solidFill>
              </a:rPr>
              <a:t>groups</a:t>
            </a:r>
            <a:r>
              <a:rPr lang="da-DK" sz="3200" dirty="0">
                <a:solidFill>
                  <a:schemeClr val="bg1"/>
                </a:solidFill>
              </a:rPr>
              <a:t> (</a:t>
            </a:r>
            <a:r>
              <a:rPr lang="da-DK" sz="3200" dirty="0" err="1">
                <a:solidFill>
                  <a:schemeClr val="bg1"/>
                </a:solidFill>
              </a:rPr>
              <a:t>share</a:t>
            </a:r>
            <a:r>
              <a:rPr lang="da-DK" sz="3200" dirty="0">
                <a:solidFill>
                  <a:schemeClr val="bg1"/>
                </a:solidFill>
              </a:rPr>
              <a:t> </a:t>
            </a:r>
            <a:r>
              <a:rPr lang="da-DK" sz="3200" dirty="0" err="1">
                <a:solidFill>
                  <a:schemeClr val="bg1"/>
                </a:solidFill>
              </a:rPr>
              <a:t>sources</a:t>
            </a:r>
            <a:r>
              <a:rPr lang="da-DK" sz="3200" dirty="0">
                <a:solidFill>
                  <a:schemeClr val="bg1"/>
                </a:solidFill>
              </a:rPr>
              <a:t>)</a:t>
            </a:r>
          </a:p>
          <a:p>
            <a:r>
              <a:rPr lang="da-DK" sz="3200" dirty="0">
                <a:solidFill>
                  <a:schemeClr val="bg1"/>
                </a:solidFill>
              </a:rPr>
              <a:t>Online backup on Zotero.org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2834E0E-55B0-4554-97C3-5A21D0ECD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4522787" y="364533"/>
            <a:ext cx="3143250" cy="830998"/>
          </a:xfrm>
          <a:prstGeom prst="rect">
            <a:avLst/>
          </a:prstGeom>
        </p:spPr>
      </p:pic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472AE2D9-4A7C-430E-9509-CF8AA79EC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559" y="3779426"/>
            <a:ext cx="4977104" cy="239277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W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3F1245C-8115-4099-8784-BF4BACD8D9AC}"/>
              </a:ext>
            </a:extLst>
          </p:cNvPr>
          <p:cNvSpPr txBox="1"/>
          <p:nvPr/>
        </p:nvSpPr>
        <p:spPr>
          <a:xfrm>
            <a:off x="342460" y="1308163"/>
            <a:ext cx="11503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dirty="0" err="1"/>
              <a:t>Zotero</a:t>
            </a:r>
            <a:r>
              <a:rPr lang="da-DK" dirty="0"/>
              <a:t> is a </a:t>
            </a:r>
            <a:r>
              <a:rPr lang="da-DK" dirty="0" err="1"/>
              <a:t>free</a:t>
            </a:r>
            <a:r>
              <a:rPr lang="da-DK" dirty="0"/>
              <a:t> </a:t>
            </a:r>
            <a:r>
              <a:rPr lang="da-DK" dirty="0" err="1"/>
              <a:t>programme</a:t>
            </a:r>
            <a:r>
              <a:rPr lang="da-DK" dirty="0"/>
              <a:t>,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 </a:t>
            </a:r>
            <a:r>
              <a:rPr lang="da-DK" dirty="0" err="1"/>
              <a:t>keep</a:t>
            </a:r>
            <a:r>
              <a:rPr lang="da-DK" dirty="0"/>
              <a:t> track of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research and </a:t>
            </a:r>
            <a:r>
              <a:rPr lang="da-DK" dirty="0" err="1"/>
              <a:t>your</a:t>
            </a:r>
            <a:r>
              <a:rPr lang="da-DK" dirty="0"/>
              <a:t> references.</a:t>
            </a:r>
          </a:p>
        </p:txBody>
      </p:sp>
    </p:spTree>
    <p:extLst>
      <p:ext uri="{BB962C8B-B14F-4D97-AF65-F5344CB8AC3E}">
        <p14:creationId xmlns:p14="http://schemas.microsoft.com/office/powerpoint/2010/main" val="12536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BD4D3-6BFF-40A4-BFB2-C5E7903B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54" y="1248062"/>
            <a:ext cx="10157354" cy="1397000"/>
          </a:xfrm>
        </p:spPr>
        <p:txBody>
          <a:bodyPr/>
          <a:lstStyle/>
          <a:p>
            <a:pPr algn="ctr"/>
            <a:r>
              <a:rPr lang="da-DK" dirty="0" err="1"/>
              <a:t>Well</a:t>
            </a:r>
            <a:r>
              <a:rPr lang="da-DK" dirty="0"/>
              <a:t> </a:t>
            </a:r>
            <a:r>
              <a:rPr lang="da-DK" dirty="0" err="1"/>
              <a:t>then</a:t>
            </a:r>
            <a:r>
              <a:rPr lang="da-DK" dirty="0"/>
              <a:t>, </a:t>
            </a:r>
            <a:r>
              <a:rPr lang="da-DK" dirty="0" err="1"/>
              <a:t>let’s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started</a:t>
            </a:r>
            <a:r>
              <a:rPr lang="da-DK" dirty="0"/>
              <a:t>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D67568-B760-4A9D-83DD-10BCFB12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3068960"/>
            <a:ext cx="10157354" cy="339028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Download </a:t>
            </a:r>
            <a:r>
              <a:rPr lang="da-DK" dirty="0" err="1"/>
              <a:t>Zotero</a:t>
            </a:r>
            <a:r>
              <a:rPr lang="da-DK" dirty="0"/>
              <a:t> (2 files) via </a:t>
            </a:r>
            <a:r>
              <a:rPr lang="da-DK" dirty="0">
                <a:hlinkClick r:id="rId2"/>
              </a:rPr>
              <a:t>https://www.zotero.org/</a:t>
            </a:r>
            <a:r>
              <a:rPr lang="da-DK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A </a:t>
            </a:r>
            <a:r>
              <a:rPr lang="da-DK" dirty="0" err="1"/>
              <a:t>library</a:t>
            </a:r>
            <a:r>
              <a:rPr lang="da-DK" dirty="0"/>
              <a:t>, to </a:t>
            </a:r>
            <a:r>
              <a:rPr lang="da-DK" dirty="0" err="1"/>
              <a:t>keep</a:t>
            </a:r>
            <a:r>
              <a:rPr lang="da-DK" dirty="0"/>
              <a:t> track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sources</a:t>
            </a:r>
            <a:r>
              <a:rPr lang="da-DK" dirty="0"/>
              <a:t> (</a:t>
            </a:r>
            <a:r>
              <a:rPr lang="da-DK" dirty="0" err="1"/>
              <a:t>your</a:t>
            </a:r>
            <a:r>
              <a:rPr lang="da-DK" dirty="0"/>
              <a:t> research)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An </a:t>
            </a:r>
            <a:r>
              <a:rPr lang="da-DK" dirty="0" err="1"/>
              <a:t>extention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browser.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recommend</a:t>
            </a:r>
            <a:r>
              <a:rPr lang="da-DK" dirty="0"/>
              <a:t> Firefox and Chrome, the </a:t>
            </a:r>
            <a:r>
              <a:rPr lang="da-DK" dirty="0" err="1"/>
              <a:t>extention</a:t>
            </a:r>
            <a:r>
              <a:rPr lang="da-DK" dirty="0"/>
              <a:t> for Safari is a </a:t>
            </a:r>
            <a:r>
              <a:rPr lang="da-DK" dirty="0" err="1"/>
              <a:t>little</a:t>
            </a:r>
            <a:r>
              <a:rPr lang="da-DK" dirty="0"/>
              <a:t> </a:t>
            </a:r>
            <a:r>
              <a:rPr lang="da-DK" dirty="0" err="1"/>
              <a:t>wonky</a:t>
            </a:r>
            <a:r>
              <a:rPr lang="da-DK" dirty="0"/>
              <a:t> (beta-version)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FFE6975-0D9E-4A0B-A8E2-E631E4BFC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4522787" y="364533"/>
            <a:ext cx="3143250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9913C5C-4D78-4C17-BE83-EE145DEB7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0" t="4491" r="14750"/>
          <a:stretch/>
        </p:blipFill>
        <p:spPr>
          <a:xfrm>
            <a:off x="-364281" y="24846"/>
            <a:ext cx="12527447" cy="6833153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00E946E-8B69-43AA-A211-CC43FDCD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284" y="5517232"/>
            <a:ext cx="12169352" cy="131592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You HAVE TO download both Zotero 5.0 (library) and Zotero Connector (browser </a:t>
            </a:r>
            <a:r>
              <a:rPr lang="en-US" sz="2800" dirty="0" err="1">
                <a:solidFill>
                  <a:schemeClr val="bg1"/>
                </a:solidFill>
              </a:rPr>
              <a:t>extention</a:t>
            </a:r>
            <a:r>
              <a:rPr lang="en-US" sz="2800" dirty="0">
                <a:solidFill>
                  <a:schemeClr val="bg1"/>
                </a:solidFill>
              </a:rPr>
              <a:t>). I have a pc and use Firefox – your screen might look different if you have a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mac or use another browser.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38FF7-CE4D-4C78-8443-9ACC072F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ZOTERO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8A52AB-FEC7-4848-8F4C-3C0F5B98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371" y="1526567"/>
            <a:ext cx="4973041" cy="528131"/>
          </a:xfrm>
        </p:spPr>
        <p:txBody>
          <a:bodyPr/>
          <a:lstStyle/>
          <a:p>
            <a:pPr algn="ctr"/>
            <a:r>
              <a:rPr lang="da-DK" dirty="0"/>
              <a:t>On the plus side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68025D3-DF09-42E7-802E-29AF70BA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352" y="2086688"/>
            <a:ext cx="5751953" cy="3331695"/>
          </a:xfrm>
        </p:spPr>
        <p:txBody>
          <a:bodyPr>
            <a:noAutofit/>
          </a:bodyPr>
          <a:lstStyle/>
          <a:p>
            <a:r>
              <a:rPr lang="da-DK" sz="2400" dirty="0"/>
              <a:t>Download data </a:t>
            </a:r>
            <a:r>
              <a:rPr lang="da-DK" sz="2400" dirty="0" err="1"/>
              <a:t>whole</a:t>
            </a:r>
            <a:r>
              <a:rPr lang="da-DK" sz="2400" dirty="0"/>
              <a:t> or </a:t>
            </a:r>
            <a:r>
              <a:rPr lang="da-DK" sz="2400" dirty="0" err="1"/>
              <a:t>partial</a:t>
            </a:r>
            <a:r>
              <a:rPr lang="da-DK" sz="2400" dirty="0"/>
              <a:t> from most </a:t>
            </a:r>
            <a:r>
              <a:rPr lang="da-DK" sz="2400" dirty="0" err="1"/>
              <a:t>sources</a:t>
            </a:r>
            <a:endParaRPr lang="da-DK" sz="2400" dirty="0"/>
          </a:p>
          <a:p>
            <a:r>
              <a:rPr lang="da-DK" sz="2400" dirty="0" err="1"/>
              <a:t>Organize</a:t>
            </a:r>
            <a:r>
              <a:rPr lang="da-DK" sz="2400" dirty="0"/>
              <a:t> </a:t>
            </a:r>
            <a:r>
              <a:rPr lang="da-DK" sz="2400" dirty="0" err="1"/>
              <a:t>sources</a:t>
            </a:r>
            <a:r>
              <a:rPr lang="da-DK" sz="2400" dirty="0"/>
              <a:t> in </a:t>
            </a:r>
            <a:r>
              <a:rPr lang="da-DK" sz="2400" dirty="0" err="1"/>
              <a:t>sublibraries</a:t>
            </a:r>
            <a:r>
              <a:rPr lang="da-DK" sz="2400" dirty="0"/>
              <a:t> and with tags</a:t>
            </a:r>
          </a:p>
          <a:p>
            <a:r>
              <a:rPr lang="da-DK" sz="2400" dirty="0"/>
              <a:t>Handling references </a:t>
            </a:r>
            <a:r>
              <a:rPr lang="da-DK" sz="2400" dirty="0" err="1"/>
              <a:t>using</a:t>
            </a:r>
            <a:r>
              <a:rPr lang="da-DK" sz="2400" dirty="0"/>
              <a:t> Word and Google docs</a:t>
            </a:r>
          </a:p>
          <a:p>
            <a:r>
              <a:rPr lang="da-DK" sz="2400" dirty="0"/>
              <a:t>Literature list with </a:t>
            </a:r>
            <a:r>
              <a:rPr lang="da-DK" sz="2400" dirty="0" err="1"/>
              <a:t>one</a:t>
            </a:r>
            <a:r>
              <a:rPr lang="da-DK" sz="2400" dirty="0"/>
              <a:t> </a:t>
            </a:r>
            <a:r>
              <a:rPr lang="da-DK" sz="2400" dirty="0" err="1"/>
              <a:t>click</a:t>
            </a:r>
            <a:endParaRPr lang="da-DK" sz="2400" dirty="0"/>
          </a:p>
          <a:p>
            <a:r>
              <a:rPr lang="da-DK" sz="2400" dirty="0" err="1"/>
              <a:t>Groupwork</a:t>
            </a:r>
            <a:endParaRPr lang="da-DK" sz="2400" dirty="0"/>
          </a:p>
          <a:p>
            <a:r>
              <a:rPr lang="da-DK" sz="2400" dirty="0"/>
              <a:t>Online backup on Zotero.org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7AF21BD-FED3-4226-93CB-4775B72D7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1622" y="1526566"/>
            <a:ext cx="4973041" cy="528131"/>
          </a:xfrm>
        </p:spPr>
        <p:txBody>
          <a:bodyPr/>
          <a:lstStyle/>
          <a:p>
            <a:pPr algn="ctr"/>
            <a:r>
              <a:rPr lang="da-DK" dirty="0"/>
              <a:t>Problems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3CB89C0-FC46-46D6-A735-CA88F0241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669" y="2091759"/>
            <a:ext cx="5548804" cy="3331695"/>
          </a:xfrm>
        </p:spPr>
        <p:txBody>
          <a:bodyPr>
            <a:noAutofit/>
          </a:bodyPr>
          <a:lstStyle/>
          <a:p>
            <a:r>
              <a:rPr lang="da-DK" sz="2400" dirty="0"/>
              <a:t>I </a:t>
            </a:r>
            <a:r>
              <a:rPr lang="da-DK" sz="2400" dirty="0" err="1"/>
              <a:t>don’t</a:t>
            </a:r>
            <a:r>
              <a:rPr lang="da-DK" sz="2400" dirty="0"/>
              <a:t> have the right standard? (</a:t>
            </a:r>
            <a:r>
              <a:rPr lang="da-DK" sz="2400" dirty="0" err="1"/>
              <a:t>Anglia</a:t>
            </a:r>
            <a:r>
              <a:rPr lang="da-DK" sz="2400" dirty="0"/>
              <a:t> </a:t>
            </a:r>
            <a:r>
              <a:rPr lang="da-DK" sz="2400" dirty="0" err="1"/>
              <a:t>Ruskin</a:t>
            </a:r>
            <a:r>
              <a:rPr lang="da-DK" sz="2400" dirty="0"/>
              <a:t> Harvard)</a:t>
            </a:r>
          </a:p>
          <a:p>
            <a:r>
              <a:rPr lang="da-DK" sz="2400" dirty="0"/>
              <a:t>I </a:t>
            </a:r>
            <a:r>
              <a:rPr lang="da-DK" sz="2400" dirty="0" err="1"/>
              <a:t>cannot</a:t>
            </a:r>
            <a:r>
              <a:rPr lang="da-DK" sz="2400" dirty="0"/>
              <a:t> find the </a:t>
            </a:r>
            <a:r>
              <a:rPr lang="da-DK" sz="2400" dirty="0" err="1"/>
              <a:t>Zotero</a:t>
            </a:r>
            <a:r>
              <a:rPr lang="da-DK" sz="2400" dirty="0"/>
              <a:t>-plug-in, in Word</a:t>
            </a:r>
          </a:p>
          <a:p>
            <a:r>
              <a:rPr lang="da-DK" sz="2400" dirty="0"/>
              <a:t>I </a:t>
            </a:r>
            <a:r>
              <a:rPr lang="da-DK" sz="2400" dirty="0" err="1"/>
              <a:t>don’t</a:t>
            </a:r>
            <a:r>
              <a:rPr lang="da-DK" sz="2400" dirty="0"/>
              <a:t> have the browser </a:t>
            </a:r>
            <a:r>
              <a:rPr lang="da-DK" sz="2400" dirty="0" err="1"/>
              <a:t>extention</a:t>
            </a:r>
            <a:endParaRPr lang="da-DK" sz="2400" dirty="0"/>
          </a:p>
          <a:p>
            <a:r>
              <a:rPr lang="da-DK" sz="2400" dirty="0"/>
              <a:t>Double check </a:t>
            </a:r>
            <a:r>
              <a:rPr lang="da-DK" sz="2400" dirty="0" err="1"/>
              <a:t>if</a:t>
            </a:r>
            <a:r>
              <a:rPr lang="da-DK" sz="2400" dirty="0"/>
              <a:t> </a:t>
            </a:r>
            <a:r>
              <a:rPr lang="da-DK" sz="2400" dirty="0" err="1"/>
              <a:t>Zotero</a:t>
            </a:r>
            <a:r>
              <a:rPr lang="da-DK" sz="2400" dirty="0"/>
              <a:t> </a:t>
            </a:r>
            <a:r>
              <a:rPr lang="da-DK" sz="2400" dirty="0" err="1"/>
              <a:t>downloaded</a:t>
            </a:r>
            <a:r>
              <a:rPr lang="da-DK" sz="2400" dirty="0"/>
              <a:t> all data. ALWAYS ! EVERY SOURCE!</a:t>
            </a: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2834E0E-55B0-4554-97C3-5A21D0ECD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4522787" y="364533"/>
            <a:ext cx="3143250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38FF7-CE4D-4C78-8443-9ACC072F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ZOTERO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7AF21BD-FED3-4226-93CB-4775B72D7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1622" y="1526566"/>
            <a:ext cx="4973041" cy="528131"/>
          </a:xfrm>
        </p:spPr>
        <p:txBody>
          <a:bodyPr/>
          <a:lstStyle/>
          <a:p>
            <a:pPr algn="ctr"/>
            <a:r>
              <a:rPr lang="da-DK" dirty="0"/>
              <a:t>Problemerne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3CB89C0-FC46-46D6-A735-CA88F0241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669" y="2091759"/>
            <a:ext cx="5548804" cy="421756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/>
              <a:t>I </a:t>
            </a:r>
            <a:r>
              <a:rPr lang="da-DK" sz="2400" dirty="0" err="1"/>
              <a:t>don’t</a:t>
            </a:r>
            <a:r>
              <a:rPr lang="da-DK" sz="2400" dirty="0"/>
              <a:t> have the right standard? (</a:t>
            </a:r>
            <a:r>
              <a:rPr lang="da-DK" sz="2400" dirty="0" err="1"/>
              <a:t>Anglia</a:t>
            </a:r>
            <a:r>
              <a:rPr lang="da-DK" sz="2400" dirty="0"/>
              <a:t> </a:t>
            </a:r>
            <a:r>
              <a:rPr lang="da-DK" sz="2400" dirty="0" err="1"/>
              <a:t>Ruskin</a:t>
            </a:r>
            <a:r>
              <a:rPr lang="da-DK" sz="2400" dirty="0"/>
              <a:t> Harvard)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I </a:t>
            </a:r>
            <a:r>
              <a:rPr lang="da-DK" sz="2400" dirty="0" err="1"/>
              <a:t>cannot</a:t>
            </a:r>
            <a:r>
              <a:rPr lang="da-DK" sz="2400" dirty="0"/>
              <a:t> find the </a:t>
            </a:r>
            <a:r>
              <a:rPr lang="da-DK" sz="2400" dirty="0" err="1"/>
              <a:t>Zotero</a:t>
            </a:r>
            <a:r>
              <a:rPr lang="da-DK" sz="2400" dirty="0"/>
              <a:t>-plug-in, in Word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I </a:t>
            </a:r>
            <a:r>
              <a:rPr lang="da-DK" sz="2400" dirty="0" err="1"/>
              <a:t>don’t</a:t>
            </a:r>
            <a:r>
              <a:rPr lang="da-DK" sz="2400" dirty="0"/>
              <a:t> have the browser </a:t>
            </a:r>
            <a:r>
              <a:rPr lang="da-DK" sz="2400" dirty="0" err="1"/>
              <a:t>extention</a:t>
            </a: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Double check </a:t>
            </a:r>
            <a:r>
              <a:rPr lang="da-DK" sz="2400" dirty="0" err="1"/>
              <a:t>if</a:t>
            </a:r>
            <a:r>
              <a:rPr lang="da-DK" sz="2400" dirty="0"/>
              <a:t> </a:t>
            </a:r>
            <a:r>
              <a:rPr lang="da-DK" sz="2400" dirty="0" err="1"/>
              <a:t>Zotero</a:t>
            </a:r>
            <a:r>
              <a:rPr lang="da-DK" sz="2400" dirty="0"/>
              <a:t> </a:t>
            </a:r>
            <a:r>
              <a:rPr lang="da-DK" sz="2400" dirty="0" err="1"/>
              <a:t>downloaded</a:t>
            </a:r>
            <a:r>
              <a:rPr lang="da-DK" sz="2400" dirty="0"/>
              <a:t> all data. ALWAYS ! EVERY SOURCE!</a:t>
            </a:r>
          </a:p>
          <a:p>
            <a:endParaRPr lang="da-DK" sz="2400" dirty="0"/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2834E0E-55B0-4554-97C3-5A21D0ECD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3193"/>
          <a:stretch/>
        </p:blipFill>
        <p:spPr>
          <a:xfrm>
            <a:off x="4522787" y="364533"/>
            <a:ext cx="3143250" cy="830998"/>
          </a:xfrm>
          <a:prstGeom prst="rect">
            <a:avLst/>
          </a:prstGeom>
        </p:spPr>
      </p:pic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886B296-2B2F-42CC-9464-03C1438F6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err="1"/>
              <a:t>You’ll</a:t>
            </a:r>
            <a:r>
              <a:rPr lang="da-DK" sz="2400" dirty="0"/>
              <a:t> </a:t>
            </a:r>
            <a:r>
              <a:rPr lang="da-DK" sz="2400" dirty="0" err="1"/>
              <a:t>need</a:t>
            </a:r>
            <a:r>
              <a:rPr lang="da-DK" sz="2400" dirty="0"/>
              <a:t> to </a:t>
            </a:r>
            <a:r>
              <a:rPr lang="da-DK" sz="2400" dirty="0" err="1"/>
              <a:t>get</a:t>
            </a:r>
            <a:r>
              <a:rPr lang="da-DK" sz="2400" dirty="0"/>
              <a:t> all problems </a:t>
            </a:r>
            <a:r>
              <a:rPr lang="da-DK" sz="2400" dirty="0" err="1"/>
              <a:t>solved</a:t>
            </a:r>
            <a:r>
              <a:rPr lang="da-DK" sz="2400" dirty="0"/>
              <a:t>  - </a:t>
            </a:r>
            <a:r>
              <a:rPr lang="da-DK" sz="2400" dirty="0" err="1"/>
              <a:t>we’ll</a:t>
            </a:r>
            <a:r>
              <a:rPr lang="da-DK" sz="2400" dirty="0"/>
              <a:t> </a:t>
            </a:r>
            <a:r>
              <a:rPr lang="da-DK" sz="2400" dirty="0" err="1"/>
              <a:t>help</a:t>
            </a:r>
            <a:r>
              <a:rPr lang="da-DK" sz="2400" dirty="0"/>
              <a:t> with </a:t>
            </a:r>
            <a:r>
              <a:rPr lang="da-DK" sz="2400" dirty="0" err="1"/>
              <a:t>that</a:t>
            </a:r>
            <a:r>
              <a:rPr lang="da-DK" sz="2400" dirty="0"/>
              <a:t> in the </a:t>
            </a:r>
            <a:r>
              <a:rPr lang="da-DK" sz="2400" dirty="0" err="1"/>
              <a:t>next</a:t>
            </a:r>
            <a:r>
              <a:rPr lang="da-DK" sz="2400" dirty="0"/>
              <a:t> slides – problem for problem!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E7ECC570-4930-4AED-8493-D0F8319F7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05F2D7FC-D16A-4E4D-9C04-E2345932E741}"/>
              </a:ext>
            </a:extLst>
          </p:cNvPr>
          <p:cNvSpPr/>
          <p:nvPr/>
        </p:nvSpPr>
        <p:spPr>
          <a:xfrm>
            <a:off x="2422004" y="3573016"/>
            <a:ext cx="2922624" cy="24166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5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09D61A-3380-4703-A009-A0001531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7"/>
            <a:ext cx="12170503" cy="678676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D7090EB-4F20-45E7-9BAF-B465A0B6AB2A}"/>
              </a:ext>
            </a:extLst>
          </p:cNvPr>
          <p:cNvSpPr/>
          <p:nvPr/>
        </p:nvSpPr>
        <p:spPr>
          <a:xfrm>
            <a:off x="261764" y="375933"/>
            <a:ext cx="1152128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da-DK" sz="7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19BD89E-9DC5-4C28-A4DC-851352BD7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79" y="1988840"/>
            <a:ext cx="6213597" cy="10635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10D6CD1-CEDD-4318-A84B-7EC4FB98AC71}"/>
              </a:ext>
            </a:extLst>
          </p:cNvPr>
          <p:cNvSpPr txBox="1"/>
          <p:nvPr/>
        </p:nvSpPr>
        <p:spPr>
          <a:xfrm>
            <a:off x="477788" y="1437824"/>
            <a:ext cx="504056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err="1"/>
              <a:t>Choose</a:t>
            </a:r>
            <a:r>
              <a:rPr lang="da-DK" dirty="0"/>
              <a:t> ‘Edit’ &gt; ‘</a:t>
            </a:r>
            <a:r>
              <a:rPr lang="da-DK" dirty="0" err="1"/>
              <a:t>Preferences</a:t>
            </a:r>
            <a:r>
              <a:rPr lang="da-DK" dirty="0"/>
              <a:t>’</a:t>
            </a:r>
          </a:p>
        </p:txBody>
      </p:sp>
      <p:pic>
        <p:nvPicPr>
          <p:cNvPr id="11" name="Billede 10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71EE4D5-288F-4C68-8F49-8D075BD52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0" y="1988840"/>
            <a:ext cx="4925112" cy="282932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791E6CE-D968-448E-9207-D30B27DEECB4}"/>
              </a:ext>
            </a:extLst>
          </p:cNvPr>
          <p:cNvSpPr txBox="1"/>
          <p:nvPr/>
        </p:nvSpPr>
        <p:spPr>
          <a:xfrm>
            <a:off x="3718929" y="4410657"/>
            <a:ext cx="4319699" cy="138499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800" b="1" dirty="0"/>
              <a:t>Do </a:t>
            </a:r>
            <a:r>
              <a:rPr lang="da-DK" sz="2800" b="1" dirty="0" err="1"/>
              <a:t>you</a:t>
            </a:r>
            <a:r>
              <a:rPr lang="da-DK" sz="2800" b="1" dirty="0"/>
              <a:t> </a:t>
            </a:r>
            <a:r>
              <a:rPr lang="da-DK" sz="2800" b="1" dirty="0" err="1"/>
              <a:t>work</a:t>
            </a:r>
            <a:r>
              <a:rPr lang="da-DK" sz="2800" b="1" dirty="0"/>
              <a:t> on Mac</a:t>
            </a:r>
            <a:r>
              <a:rPr lang="da-DK" sz="2800" dirty="0"/>
              <a:t>? </a:t>
            </a:r>
          </a:p>
          <a:p>
            <a:r>
              <a:rPr lang="da-DK" sz="2800" dirty="0"/>
              <a:t>Find ‘</a:t>
            </a:r>
            <a:r>
              <a:rPr lang="da-DK" sz="2800" dirty="0" err="1"/>
              <a:t>Preferences</a:t>
            </a:r>
            <a:r>
              <a:rPr lang="da-DK" sz="2800" dirty="0"/>
              <a:t>’ in the  ZOTERO menu</a:t>
            </a:r>
          </a:p>
        </p:txBody>
      </p:sp>
    </p:spTree>
    <p:extLst>
      <p:ext uri="{BB962C8B-B14F-4D97-AF65-F5344CB8AC3E}">
        <p14:creationId xmlns:p14="http://schemas.microsoft.com/office/powerpoint/2010/main" val="12762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09D61A-3380-4703-A009-A0001531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7"/>
            <a:ext cx="12170503" cy="678676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D7090EB-4F20-45E7-9BAF-B465A0B6AB2A}"/>
              </a:ext>
            </a:extLst>
          </p:cNvPr>
          <p:cNvSpPr/>
          <p:nvPr/>
        </p:nvSpPr>
        <p:spPr>
          <a:xfrm>
            <a:off x="5357415" y="3398319"/>
            <a:ext cx="1152128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da-DK" sz="7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19BD89E-9DC5-4C28-A4DC-851352BD7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79" y="1988840"/>
            <a:ext cx="6213597" cy="10635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127B4F8-2F22-49D6-ACDE-F186E621B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04" y="636716"/>
            <a:ext cx="4916147" cy="542499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F11BB76-2191-432D-AB6E-AC257A4D2C3C}"/>
              </a:ext>
            </a:extLst>
          </p:cNvPr>
          <p:cNvSpPr/>
          <p:nvPr/>
        </p:nvSpPr>
        <p:spPr>
          <a:xfrm>
            <a:off x="284961" y="3645024"/>
            <a:ext cx="1997787" cy="9361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717E910B-1DFF-499E-88EC-AE31E110AFFF}"/>
              </a:ext>
            </a:extLst>
          </p:cNvPr>
          <p:cNvSpPr/>
          <p:nvPr/>
        </p:nvSpPr>
        <p:spPr>
          <a:xfrm rot="9406548">
            <a:off x="2380708" y="3278875"/>
            <a:ext cx="1353599" cy="732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B7D49CA-1F7A-4F16-A977-59587E9D17A3}"/>
              </a:ext>
            </a:extLst>
          </p:cNvPr>
          <p:cNvSpPr txBox="1"/>
          <p:nvPr/>
        </p:nvSpPr>
        <p:spPr>
          <a:xfrm>
            <a:off x="4893927" y="4913760"/>
            <a:ext cx="504056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err="1"/>
              <a:t>Choose</a:t>
            </a:r>
            <a:r>
              <a:rPr lang="da-DK" dirty="0"/>
              <a:t> ‘</a:t>
            </a:r>
            <a:r>
              <a:rPr lang="da-DK" dirty="0" err="1"/>
              <a:t>Cite</a:t>
            </a:r>
            <a:r>
              <a:rPr lang="da-DK" dirty="0"/>
              <a:t>’ in ‘</a:t>
            </a:r>
            <a:r>
              <a:rPr lang="da-DK" dirty="0" err="1"/>
              <a:t>Preferences</a:t>
            </a:r>
            <a:r>
              <a:rPr lang="da-DK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645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09D61A-3380-4703-A009-A0001531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7"/>
            <a:ext cx="12170503" cy="6786768"/>
          </a:xfrm>
          <a:prstGeom prst="rect">
            <a:avLst/>
          </a:prstGeom>
        </p:spPr>
      </p:pic>
      <p:pic>
        <p:nvPicPr>
          <p:cNvPr id="2" name="Billede 1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452BE03-306B-4032-A291-8D3759F8D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263064"/>
            <a:ext cx="7405138" cy="381642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B5EEDD6-02EC-47B1-A248-278EFF9EB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6874" y="1270493"/>
            <a:ext cx="4962195" cy="545924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A7F893A-7800-4775-BABA-6205F30F3995}"/>
              </a:ext>
            </a:extLst>
          </p:cNvPr>
          <p:cNvSpPr/>
          <p:nvPr/>
        </p:nvSpPr>
        <p:spPr>
          <a:xfrm>
            <a:off x="333772" y="188640"/>
            <a:ext cx="70564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7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90C39D1-F1BD-4BF5-9CB2-48C098C134E2}"/>
              </a:ext>
            </a:extLst>
          </p:cNvPr>
          <p:cNvSpPr/>
          <p:nvPr/>
        </p:nvSpPr>
        <p:spPr>
          <a:xfrm>
            <a:off x="9067596" y="188640"/>
            <a:ext cx="88517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7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FF609373-1E55-4A50-B158-3A440F2C88F7}"/>
              </a:ext>
            </a:extLst>
          </p:cNvPr>
          <p:cNvSpPr/>
          <p:nvPr/>
        </p:nvSpPr>
        <p:spPr>
          <a:xfrm>
            <a:off x="5878388" y="3267816"/>
            <a:ext cx="1353599" cy="732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74C89A9A-10CE-4C87-A997-A713021DC94E}"/>
              </a:ext>
            </a:extLst>
          </p:cNvPr>
          <p:cNvSpPr/>
          <p:nvPr/>
        </p:nvSpPr>
        <p:spPr>
          <a:xfrm rot="16200000">
            <a:off x="167138" y="4551987"/>
            <a:ext cx="1353599" cy="7322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19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øger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4_TF02787940_TF02787940" id="{79B4E4A3-3B36-4A7A-827E-956A8E84F695}" vid="{34467C00-9A15-4655-B272-AF0EC0E970B8}"/>
    </a:ext>
  </a:extLst>
</a:theme>
</file>

<file path=ppt/theme/theme2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Brugerdefineret</PresentationFormat>
  <Paragraphs>68</Paragraphs>
  <Slides>13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Bøger 16x9</vt:lpstr>
      <vt:lpstr>Get started with ZOTERO</vt:lpstr>
      <vt:lpstr>ZOTERO</vt:lpstr>
      <vt:lpstr>Well then, let’s get started!</vt:lpstr>
      <vt:lpstr>You HAVE TO download both Zotero 5.0 (library) and Zotero Connector (browser extention). I have a pc and use Firefox – your screen might look different if you have a mac or use another browser.</vt:lpstr>
      <vt:lpstr>ZOTERO</vt:lpstr>
      <vt:lpstr>ZOTERO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HEEEEEEEEELP!  https://www.zotero.org/support https://kub.kb.dk/zotero Or drop by the library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2020-08-23T18:04:50Z</dcterms:created>
  <dcterms:modified xsi:type="dcterms:W3CDTF">2020-11-16T12:32:02Z</dcterms:modified>
</cp:coreProperties>
</file>